
<file path=[Content_Types].xml><?xml version="1.0" encoding="utf-8"?>
<Types xmlns="http://schemas.openxmlformats.org/package/2006/content-types">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Lst>
  <p:sldSz cy="6858000" cx="12192000"/>
  <p:notesSz cx="7104050" cy="102346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7" roundtripDataSignature="AMtx7mgUJNC1RXoGl+a7rV01mmmdw887U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20" Type="http://schemas.openxmlformats.org/officeDocument/2006/relationships/slide" Target="slides/slide16.xml"/><Relationship Id="rId42" Type="http://schemas.openxmlformats.org/officeDocument/2006/relationships/slide" Target="slides/slide38.xml"/><Relationship Id="rId41" Type="http://schemas.openxmlformats.org/officeDocument/2006/relationships/slide" Target="slides/slide37.xml"/><Relationship Id="rId22" Type="http://schemas.openxmlformats.org/officeDocument/2006/relationships/slide" Target="slides/slide18.xml"/><Relationship Id="rId44" Type="http://schemas.openxmlformats.org/officeDocument/2006/relationships/slide" Target="slides/slide40.xml"/><Relationship Id="rId21" Type="http://schemas.openxmlformats.org/officeDocument/2006/relationships/slide" Target="slides/slide17.xml"/><Relationship Id="rId43" Type="http://schemas.openxmlformats.org/officeDocument/2006/relationships/slide" Target="slides/slide39.xml"/><Relationship Id="rId24" Type="http://schemas.openxmlformats.org/officeDocument/2006/relationships/slide" Target="slides/slide20.xml"/><Relationship Id="rId46" Type="http://schemas.openxmlformats.org/officeDocument/2006/relationships/slide" Target="slides/slide42.xml"/><Relationship Id="rId23" Type="http://schemas.openxmlformats.org/officeDocument/2006/relationships/slide" Target="slides/slide19.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47" Type="http://customschemas.google.com/relationships/presentationmetadata" Target="metadata"/><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slide" Target="slides/slide35.xml"/><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3078163" cy="512763"/>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4024313" y="0"/>
            <a:ext cx="3078162" cy="512763"/>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11200" y="4926013"/>
            <a:ext cx="5683250" cy="4029075"/>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9721850"/>
            <a:ext cx="3078163" cy="512763"/>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4024313" y="9721850"/>
            <a:ext cx="3078162" cy="512763"/>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1:notes"/>
          <p:cNvSpPr txBox="1"/>
          <p:nvPr>
            <p:ph idx="1" type="body"/>
          </p:nvPr>
        </p:nvSpPr>
        <p:spPr>
          <a:xfrm>
            <a:off x="711200" y="4926013"/>
            <a:ext cx="5683250" cy="40290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 name="Google Shape;85;p1: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1:notes"/>
          <p:cNvSpPr txBox="1"/>
          <p:nvPr>
            <p:ph idx="1" type="body"/>
          </p:nvPr>
        </p:nvSpPr>
        <p:spPr>
          <a:xfrm>
            <a:off x="711200" y="4926013"/>
            <a:ext cx="5683250" cy="40290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11: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2:notes"/>
          <p:cNvSpPr txBox="1"/>
          <p:nvPr>
            <p:ph idx="1" type="body"/>
          </p:nvPr>
        </p:nvSpPr>
        <p:spPr>
          <a:xfrm>
            <a:off x="711200" y="4926013"/>
            <a:ext cx="5683250" cy="40290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6" name="Google Shape;166;p12: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3:notes"/>
          <p:cNvSpPr txBox="1"/>
          <p:nvPr>
            <p:ph idx="1" type="body"/>
          </p:nvPr>
        </p:nvSpPr>
        <p:spPr>
          <a:xfrm>
            <a:off x="711200" y="4926013"/>
            <a:ext cx="5683250" cy="40290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13: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 name="Google Shape;182;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(A) Dose response assays for 5FC with different C. auris clinical isolates. The lines represented predicted fitting curves using a four-parameter model from the drc R package. (B) Rapid evolution of 5FC resistance in MDR C. auris strains. (C) Principal component analysis (PCA) of 5FC-resistant and 5FC-sensitive clones based on gene expression data. 1133/P/13R–wild-type strain (WT); R1-R6: in vitro adapted 5FC-resistant clones; T1: clone showing 5FC tolerance; S1: 5FC-sensitive clone. (D) PCA for single nucleotide polymorphisms (SNPs) passing specific filtering criteria. (E) Comparative SNP profiling of C. auris strains against the susceptible wild type control (WT) strain; 1: refers to genotype-matching alternate allele compared to reference genome; 0: genotype is the same as the reference allele in the C. auris B8441 strain. Empty white spaces illustrate missing or unidentified genotypes in corresponding samples. The color bar on the right shows the number of alternate-supporting reads covered for a specific variant. At least three biological replicates were performed for MIC quantification and RNA-seq experiments.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5:notes"/>
          <p:cNvSpPr txBox="1"/>
          <p:nvPr>
            <p:ph idx="1" type="body"/>
          </p:nvPr>
        </p:nvSpPr>
        <p:spPr>
          <a:xfrm>
            <a:off x="711200" y="4926013"/>
            <a:ext cx="5683250" cy="40290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1" name="Google Shape;191;p15: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16:notes"/>
          <p:cNvSpPr txBox="1"/>
          <p:nvPr>
            <p:ph idx="1" type="body"/>
          </p:nvPr>
        </p:nvSpPr>
        <p:spPr>
          <a:xfrm>
            <a:off x="711200" y="4926013"/>
            <a:ext cx="5683250" cy="40290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 name="Google Shape;198;p16: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7:notes"/>
          <p:cNvSpPr txBox="1"/>
          <p:nvPr>
            <p:ph idx="1" type="body"/>
          </p:nvPr>
        </p:nvSpPr>
        <p:spPr>
          <a:xfrm>
            <a:off x="711200" y="4926013"/>
            <a:ext cx="5683250" cy="40290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p17: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8:notes"/>
          <p:cNvSpPr txBox="1"/>
          <p:nvPr>
            <p:ph idx="1" type="body"/>
          </p:nvPr>
        </p:nvSpPr>
        <p:spPr>
          <a:xfrm>
            <a:off x="711200" y="4926013"/>
            <a:ext cx="5683250" cy="40290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p18: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p19:notes"/>
          <p:cNvSpPr txBox="1"/>
          <p:nvPr>
            <p:ph idx="1" type="body"/>
          </p:nvPr>
        </p:nvSpPr>
        <p:spPr>
          <a:xfrm>
            <a:off x="711200" y="4926013"/>
            <a:ext cx="5683250" cy="40290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 name="Google Shape;225;p19: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0:notes"/>
          <p:cNvSpPr txBox="1"/>
          <p:nvPr>
            <p:ph idx="1" type="body"/>
          </p:nvPr>
        </p:nvSpPr>
        <p:spPr>
          <a:xfrm>
            <a:off x="711200" y="4926013"/>
            <a:ext cx="5683250" cy="40290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 name="Google Shape;236;p20: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3:notes"/>
          <p:cNvSpPr txBox="1"/>
          <p:nvPr>
            <p:ph idx="1" type="body"/>
          </p:nvPr>
        </p:nvSpPr>
        <p:spPr>
          <a:xfrm>
            <a:off x="711200" y="4926013"/>
            <a:ext cx="5683250" cy="40290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 name="Google Shape;93;p3: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1:notes"/>
          <p:cNvSpPr txBox="1"/>
          <p:nvPr>
            <p:ph idx="1" type="body"/>
          </p:nvPr>
        </p:nvSpPr>
        <p:spPr>
          <a:xfrm>
            <a:off x="711200" y="4926013"/>
            <a:ext cx="5683250" cy="40290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21: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2:notes"/>
          <p:cNvSpPr txBox="1"/>
          <p:nvPr>
            <p:ph idx="1" type="body"/>
          </p:nvPr>
        </p:nvSpPr>
        <p:spPr>
          <a:xfrm>
            <a:off x="711200" y="4926013"/>
            <a:ext cx="5683250" cy="40290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22: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23:notes"/>
          <p:cNvSpPr txBox="1"/>
          <p:nvPr>
            <p:ph idx="1" type="body"/>
          </p:nvPr>
        </p:nvSpPr>
        <p:spPr>
          <a:xfrm>
            <a:off x="711200" y="4926013"/>
            <a:ext cx="5683250" cy="40290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1" name="Google Shape;261;p23: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4:notes"/>
          <p:cNvSpPr txBox="1"/>
          <p:nvPr>
            <p:ph idx="1" type="body"/>
          </p:nvPr>
        </p:nvSpPr>
        <p:spPr>
          <a:xfrm>
            <a:off x="711200" y="4926013"/>
            <a:ext cx="5683250" cy="40290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24: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5:notes"/>
          <p:cNvSpPr txBox="1"/>
          <p:nvPr>
            <p:ph idx="1" type="body"/>
          </p:nvPr>
        </p:nvSpPr>
        <p:spPr>
          <a:xfrm>
            <a:off x="711200" y="4926013"/>
            <a:ext cx="5683250" cy="40290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7" name="Google Shape;277;p25: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p26:notes"/>
          <p:cNvSpPr txBox="1"/>
          <p:nvPr>
            <p:ph idx="1" type="body"/>
          </p:nvPr>
        </p:nvSpPr>
        <p:spPr>
          <a:xfrm>
            <a:off x="711200" y="4926013"/>
            <a:ext cx="5683250" cy="40290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 name="Google Shape;283;p26: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27:notes"/>
          <p:cNvSpPr txBox="1"/>
          <p:nvPr>
            <p:ph idx="1" type="body"/>
          </p:nvPr>
        </p:nvSpPr>
        <p:spPr>
          <a:xfrm>
            <a:off x="711200" y="4926013"/>
            <a:ext cx="5683250" cy="40290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 name="Google Shape;289;p27: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28:notes"/>
          <p:cNvSpPr txBox="1"/>
          <p:nvPr>
            <p:ph idx="1" type="body"/>
          </p:nvPr>
        </p:nvSpPr>
        <p:spPr>
          <a:xfrm>
            <a:off x="711200" y="4926013"/>
            <a:ext cx="5683250" cy="40290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28: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9:notes"/>
          <p:cNvSpPr txBox="1"/>
          <p:nvPr>
            <p:ph idx="1" type="body"/>
          </p:nvPr>
        </p:nvSpPr>
        <p:spPr>
          <a:xfrm>
            <a:off x="711200" y="4926013"/>
            <a:ext cx="5683250" cy="40290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8" name="Google Shape;308;p29: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30:notes"/>
          <p:cNvSpPr txBox="1"/>
          <p:nvPr>
            <p:ph idx="1" type="body"/>
          </p:nvPr>
        </p:nvSpPr>
        <p:spPr>
          <a:xfrm>
            <a:off x="711200" y="4926013"/>
            <a:ext cx="5683250" cy="40290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30: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4:notes"/>
          <p:cNvSpPr txBox="1"/>
          <p:nvPr>
            <p:ph idx="1" type="body"/>
          </p:nvPr>
        </p:nvSpPr>
        <p:spPr>
          <a:xfrm>
            <a:off x="711200" y="4926013"/>
            <a:ext cx="5683250" cy="40290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4: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31:notes"/>
          <p:cNvSpPr txBox="1"/>
          <p:nvPr>
            <p:ph idx="1" type="body"/>
          </p:nvPr>
        </p:nvSpPr>
        <p:spPr>
          <a:xfrm>
            <a:off x="711200" y="4926013"/>
            <a:ext cx="5683250" cy="40290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31: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32:notes"/>
          <p:cNvSpPr txBox="1"/>
          <p:nvPr>
            <p:ph idx="1" type="body"/>
          </p:nvPr>
        </p:nvSpPr>
        <p:spPr>
          <a:xfrm>
            <a:off x="711200" y="4926013"/>
            <a:ext cx="5683250" cy="40290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p32: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33:notes"/>
          <p:cNvSpPr txBox="1"/>
          <p:nvPr>
            <p:ph idx="1" type="body"/>
          </p:nvPr>
        </p:nvSpPr>
        <p:spPr>
          <a:xfrm>
            <a:off x="711200" y="4926013"/>
            <a:ext cx="5683250" cy="40290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p33: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34:notes"/>
          <p:cNvSpPr txBox="1"/>
          <p:nvPr>
            <p:ph idx="1" type="body"/>
          </p:nvPr>
        </p:nvSpPr>
        <p:spPr>
          <a:xfrm>
            <a:off x="711200" y="4926013"/>
            <a:ext cx="5683250" cy="40290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0" name="Google Shape;340;p34: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35:notes"/>
          <p:cNvSpPr txBox="1"/>
          <p:nvPr>
            <p:ph idx="1" type="body"/>
          </p:nvPr>
        </p:nvSpPr>
        <p:spPr>
          <a:xfrm>
            <a:off x="711200" y="4926013"/>
            <a:ext cx="5683250" cy="40290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p35: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p36:notes"/>
          <p:cNvSpPr txBox="1"/>
          <p:nvPr>
            <p:ph idx="1" type="body"/>
          </p:nvPr>
        </p:nvSpPr>
        <p:spPr>
          <a:xfrm>
            <a:off x="711200" y="4926013"/>
            <a:ext cx="5683250" cy="40290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p36: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37:notes"/>
          <p:cNvSpPr txBox="1"/>
          <p:nvPr>
            <p:ph idx="1" type="body"/>
          </p:nvPr>
        </p:nvSpPr>
        <p:spPr>
          <a:xfrm>
            <a:off x="711200" y="4926013"/>
            <a:ext cx="5683250" cy="40290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p37: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38:notes"/>
          <p:cNvSpPr txBox="1"/>
          <p:nvPr>
            <p:ph idx="1" type="body"/>
          </p:nvPr>
        </p:nvSpPr>
        <p:spPr>
          <a:xfrm>
            <a:off x="711200" y="4926013"/>
            <a:ext cx="5683250" cy="40290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p38: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39:notes"/>
          <p:cNvSpPr txBox="1"/>
          <p:nvPr>
            <p:ph idx="1" type="body"/>
          </p:nvPr>
        </p:nvSpPr>
        <p:spPr>
          <a:xfrm>
            <a:off x="711200" y="4926013"/>
            <a:ext cx="5683250" cy="40290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p39: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40:notes"/>
          <p:cNvSpPr txBox="1"/>
          <p:nvPr>
            <p:ph idx="1" type="body"/>
          </p:nvPr>
        </p:nvSpPr>
        <p:spPr>
          <a:xfrm>
            <a:off x="711200" y="4926013"/>
            <a:ext cx="5683250" cy="40290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1" name="Google Shape;381;p40: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5:notes"/>
          <p:cNvSpPr txBox="1"/>
          <p:nvPr>
            <p:ph idx="1" type="body"/>
          </p:nvPr>
        </p:nvSpPr>
        <p:spPr>
          <a:xfrm>
            <a:off x="711200" y="4926013"/>
            <a:ext cx="5683250" cy="40290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 name="Google Shape;111;p5: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8" name="Google Shape;388;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rPr lang="en-US"/>
              <a:t>FIG 5 The 5FC tolerance is associated with gene expression profiles. </a:t>
            </a:r>
            <a:endParaRPr/>
          </a:p>
          <a:p>
            <a:pPr indent="-228600" lvl="0" marL="228600" rtl="0" algn="l">
              <a:spcBef>
                <a:spcPts val="0"/>
              </a:spcBef>
              <a:spcAft>
                <a:spcPts val="0"/>
              </a:spcAft>
              <a:buClr>
                <a:schemeClr val="dk1"/>
              </a:buClr>
              <a:buSzPts val="1200"/>
              <a:buFont typeface="Calibri"/>
              <a:buAutoNum type="alphaUcParenBoth"/>
            </a:pPr>
            <a:r>
              <a:rPr lang="en-US"/>
              <a:t>MIC assays for strains exhibiting 5FC tolerance. Three biological replicates were performed. </a:t>
            </a:r>
            <a:endParaRPr/>
          </a:p>
          <a:p>
            <a:pPr indent="-228600" lvl="0" marL="228600" rtl="0" algn="l">
              <a:spcBef>
                <a:spcPts val="0"/>
              </a:spcBef>
              <a:spcAft>
                <a:spcPts val="0"/>
              </a:spcAft>
              <a:buClr>
                <a:schemeClr val="dk1"/>
              </a:buClr>
              <a:buSzPts val="1200"/>
              <a:buFont typeface="Calibri"/>
              <a:buAutoNum type="alphaUcParenBoth"/>
            </a:pPr>
            <a:r>
              <a:rPr lang="en-US"/>
              <a:t>Heatmap with hierarchical clustering of comparisons between tolerant and sensitive strains. Circle dots indicate differentially expressed genes (adjusted P-value &lt; 0.05). </a:t>
            </a:r>
            <a:endParaRPr/>
          </a:p>
          <a:p>
            <a:pPr indent="0" lvl="0" marL="0" rtl="0" algn="l">
              <a:spcBef>
                <a:spcPts val="0"/>
              </a:spcBef>
              <a:spcAft>
                <a:spcPts val="0"/>
              </a:spcAft>
              <a:buClr>
                <a:schemeClr val="dk1"/>
              </a:buClr>
              <a:buSzPts val="1200"/>
              <a:buFont typeface="Calibri"/>
              <a:buNone/>
            </a:pPr>
            <a:r>
              <a:rPr lang="en-US"/>
              <a:t>(C and D) Gene ontology (GO) enrichment analysis using the enrichGO function from the clusterProfiler R package. Upregulated (C) and downregulated (D) genes between T1 and S1 are shown. Cellular component terms are visualized.</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42:notes"/>
          <p:cNvSpPr txBox="1"/>
          <p:nvPr>
            <p:ph idx="1" type="body"/>
          </p:nvPr>
        </p:nvSpPr>
        <p:spPr>
          <a:xfrm>
            <a:off x="711200" y="4926013"/>
            <a:ext cx="5683250" cy="40290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p42: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4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2" name="Google Shape;402;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txBox="1"/>
          <p:nvPr>
            <p:ph idx="1" type="body"/>
          </p:nvPr>
        </p:nvSpPr>
        <p:spPr>
          <a:xfrm>
            <a:off x="711200" y="4926013"/>
            <a:ext cx="5683250" cy="40290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 name="Google Shape;118;p6: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7:notes"/>
          <p:cNvSpPr txBox="1"/>
          <p:nvPr>
            <p:ph idx="1" type="body"/>
          </p:nvPr>
        </p:nvSpPr>
        <p:spPr>
          <a:xfrm>
            <a:off x="711200" y="4926013"/>
            <a:ext cx="5683250" cy="40290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7: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8:notes"/>
          <p:cNvSpPr txBox="1"/>
          <p:nvPr>
            <p:ph idx="1" type="body"/>
          </p:nvPr>
        </p:nvSpPr>
        <p:spPr>
          <a:xfrm>
            <a:off x="711200" y="4926013"/>
            <a:ext cx="5683250" cy="40290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p8: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9:notes"/>
          <p:cNvSpPr txBox="1"/>
          <p:nvPr>
            <p:ph idx="1" type="body"/>
          </p:nvPr>
        </p:nvSpPr>
        <p:spPr>
          <a:xfrm>
            <a:off x="711200" y="4926013"/>
            <a:ext cx="5683250" cy="40290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9: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0:notes"/>
          <p:cNvSpPr txBox="1"/>
          <p:nvPr>
            <p:ph idx="1" type="body"/>
          </p:nvPr>
        </p:nvSpPr>
        <p:spPr>
          <a:xfrm>
            <a:off x="711200" y="4926013"/>
            <a:ext cx="5683250" cy="4029075"/>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10:notes"/>
          <p:cNvSpPr/>
          <p:nvPr>
            <p:ph idx="2" type="sldImg"/>
          </p:nvPr>
        </p:nvSpPr>
        <p:spPr>
          <a:xfrm>
            <a:off x="482600" y="1279525"/>
            <a:ext cx="6140450" cy="34544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4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4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5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54"/>
          <p:cNvSpPr/>
          <p:nvPr>
            <p:ph idx="2" type="pic"/>
          </p:nvPr>
        </p:nvSpPr>
        <p:spPr>
          <a:xfrm>
            <a:off x="5183188" y="987425"/>
            <a:ext cx="6172200" cy="4873625"/>
          </a:xfrm>
          <a:prstGeom prst="rect">
            <a:avLst/>
          </a:prstGeom>
          <a:noFill/>
          <a:ln>
            <a:noFill/>
          </a:ln>
        </p:spPr>
      </p:sp>
      <p:sp>
        <p:nvSpPr>
          <p:cNvPr id="68" name="Google Shape;68;p5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2" name="Shape 72"/>
        <p:cNvGrpSpPr/>
        <p:nvPr/>
      </p:nvGrpSpPr>
      <p:grpSpPr>
        <a:xfrm>
          <a:off x="0" y="0"/>
          <a:ext cx="0" cy="0"/>
          <a:chOff x="0" y="0"/>
          <a:chExt cx="0" cy="0"/>
        </a:xfrm>
      </p:grpSpPr>
      <p:sp>
        <p:nvSpPr>
          <p:cNvPr id="73" name="Google Shape;73;p5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5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78" name="Shape 78"/>
        <p:cNvGrpSpPr/>
        <p:nvPr/>
      </p:nvGrpSpPr>
      <p:grpSpPr>
        <a:xfrm>
          <a:off x="0" y="0"/>
          <a:ext cx="0" cy="0"/>
          <a:chOff x="0" y="0"/>
          <a:chExt cx="0" cy="0"/>
        </a:xfrm>
      </p:grpSpPr>
      <p:sp>
        <p:nvSpPr>
          <p:cNvPr id="79" name="Google Shape;79;p56"/>
          <p:cNvSpPr txBox="1"/>
          <p:nvPr>
            <p:ph idx="1" type="body"/>
          </p:nvPr>
        </p:nvSpPr>
        <p:spPr>
          <a:xfrm>
            <a:off x="838200" y="365125"/>
            <a:ext cx="10515600" cy="58118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7" name="Shape 27"/>
        <p:cNvGrpSpPr/>
        <p:nvPr/>
      </p:nvGrpSpPr>
      <p:grpSpPr>
        <a:xfrm>
          <a:off x="0" y="0"/>
          <a:ext cx="0" cy="0"/>
          <a:chOff x="0" y="0"/>
          <a:chExt cx="0" cy="0"/>
        </a:xfrm>
      </p:grpSpPr>
      <p:sp>
        <p:nvSpPr>
          <p:cNvPr id="28" name="Google Shape;28;p47"/>
          <p:cNvSpPr txBox="1"/>
          <p:nvPr>
            <p:ph type="title"/>
          </p:nvPr>
        </p:nvSpPr>
        <p:spPr>
          <a:xfrm>
            <a:off x="415600" y="593367"/>
            <a:ext cx="11360800" cy="763600"/>
          </a:xfrm>
          <a:prstGeom prst="rect">
            <a:avLst/>
          </a:prstGeom>
          <a:noFill/>
          <a:ln>
            <a:noFill/>
          </a:ln>
        </p:spPr>
        <p:txBody>
          <a:bodyPr anchorCtr="0" anchor="t" bIns="91425" lIns="91425" spcFirstLastPara="1" rIns="91425" wrap="square" tIns="91425">
            <a:normAutofit/>
          </a:bodyPr>
          <a:lstStyle>
            <a:lvl1pPr lvl="0" algn="l">
              <a:lnSpc>
                <a:spcPct val="90000"/>
              </a:lnSpc>
              <a:spcBef>
                <a:spcPts val="0"/>
              </a:spcBef>
              <a:spcAft>
                <a:spcPts val="0"/>
              </a:spcAft>
              <a:buClr>
                <a:schemeClr val="dk1"/>
              </a:buClr>
              <a:buSzPts val="2800"/>
              <a:buFont typeface="Calibri"/>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 name="Google Shape;29;p47"/>
          <p:cNvSpPr txBox="1"/>
          <p:nvPr>
            <p:ph idx="1" type="body"/>
          </p:nvPr>
        </p:nvSpPr>
        <p:spPr>
          <a:xfrm>
            <a:off x="415600" y="1536633"/>
            <a:ext cx="11360800" cy="4555200"/>
          </a:xfrm>
          <a:prstGeom prst="rect">
            <a:avLst/>
          </a:prstGeom>
          <a:noFill/>
          <a:ln>
            <a:noFill/>
          </a:ln>
        </p:spPr>
        <p:txBody>
          <a:bodyPr anchorCtr="0" anchor="t" bIns="91425" lIns="91425" spcFirstLastPara="1" rIns="91425" wrap="square" tIns="91425">
            <a:normAutofit/>
          </a:bodyPr>
          <a:lstStyle>
            <a:lvl1pPr indent="-342900" lvl="0" marL="457200" algn="l">
              <a:lnSpc>
                <a:spcPct val="90000"/>
              </a:lnSpc>
              <a:spcBef>
                <a:spcPts val="0"/>
              </a:spcBef>
              <a:spcAft>
                <a:spcPts val="0"/>
              </a:spcAft>
              <a:buClr>
                <a:schemeClr val="dk1"/>
              </a:buClr>
              <a:buSzPts val="1800"/>
              <a:buChar char="●"/>
              <a:defRPr/>
            </a:lvl1pPr>
            <a:lvl2pPr indent="-317500" lvl="1" marL="914400" algn="l">
              <a:lnSpc>
                <a:spcPct val="90000"/>
              </a:lnSpc>
              <a:spcBef>
                <a:spcPts val="0"/>
              </a:spcBef>
              <a:spcAft>
                <a:spcPts val="0"/>
              </a:spcAft>
              <a:buClr>
                <a:schemeClr val="dk1"/>
              </a:buClr>
              <a:buSzPts val="1400"/>
              <a:buChar char="○"/>
              <a:defRPr/>
            </a:lvl2pPr>
            <a:lvl3pPr indent="-317500" lvl="2" marL="1371600" algn="l">
              <a:lnSpc>
                <a:spcPct val="90000"/>
              </a:lnSpc>
              <a:spcBef>
                <a:spcPts val="0"/>
              </a:spcBef>
              <a:spcAft>
                <a:spcPts val="0"/>
              </a:spcAft>
              <a:buClr>
                <a:schemeClr val="dk1"/>
              </a:buClr>
              <a:buSzPts val="1400"/>
              <a:buChar char="■"/>
              <a:defRPr/>
            </a:lvl3pPr>
            <a:lvl4pPr indent="-317500" lvl="3" marL="1828800" algn="l">
              <a:lnSpc>
                <a:spcPct val="90000"/>
              </a:lnSpc>
              <a:spcBef>
                <a:spcPts val="0"/>
              </a:spcBef>
              <a:spcAft>
                <a:spcPts val="0"/>
              </a:spcAft>
              <a:buClr>
                <a:schemeClr val="dk1"/>
              </a:buClr>
              <a:buSzPts val="1400"/>
              <a:buChar char="●"/>
              <a:defRPr/>
            </a:lvl4pPr>
            <a:lvl5pPr indent="-317500" lvl="4" marL="2286000" algn="l">
              <a:lnSpc>
                <a:spcPct val="90000"/>
              </a:lnSpc>
              <a:spcBef>
                <a:spcPts val="0"/>
              </a:spcBef>
              <a:spcAft>
                <a:spcPts val="0"/>
              </a:spcAft>
              <a:buClr>
                <a:schemeClr val="dk1"/>
              </a:buClr>
              <a:buSzPts val="1400"/>
              <a:buChar char="○"/>
              <a:defRPr/>
            </a:lvl5pPr>
            <a:lvl6pPr indent="-317500" lvl="5" marL="2743200" algn="l">
              <a:lnSpc>
                <a:spcPct val="90000"/>
              </a:lnSpc>
              <a:spcBef>
                <a:spcPts val="0"/>
              </a:spcBef>
              <a:spcAft>
                <a:spcPts val="0"/>
              </a:spcAft>
              <a:buClr>
                <a:schemeClr val="dk1"/>
              </a:buClr>
              <a:buSzPts val="1400"/>
              <a:buChar char="■"/>
              <a:defRPr/>
            </a:lvl6pPr>
            <a:lvl7pPr indent="-317500" lvl="6" marL="3200400" algn="l">
              <a:lnSpc>
                <a:spcPct val="90000"/>
              </a:lnSpc>
              <a:spcBef>
                <a:spcPts val="0"/>
              </a:spcBef>
              <a:spcAft>
                <a:spcPts val="0"/>
              </a:spcAft>
              <a:buClr>
                <a:schemeClr val="dk1"/>
              </a:buClr>
              <a:buSzPts val="1400"/>
              <a:buChar char="●"/>
              <a:defRPr/>
            </a:lvl7pPr>
            <a:lvl8pPr indent="-317500" lvl="7" marL="3657600" algn="l">
              <a:lnSpc>
                <a:spcPct val="90000"/>
              </a:lnSpc>
              <a:spcBef>
                <a:spcPts val="0"/>
              </a:spcBef>
              <a:spcAft>
                <a:spcPts val="0"/>
              </a:spcAft>
              <a:buClr>
                <a:schemeClr val="dk1"/>
              </a:buClr>
              <a:buSzPts val="1400"/>
              <a:buChar char="○"/>
              <a:defRPr/>
            </a:lvl8pPr>
            <a:lvl9pPr indent="-317500" lvl="8" marL="4114800" algn="l">
              <a:lnSpc>
                <a:spcPct val="90000"/>
              </a:lnSpc>
              <a:spcBef>
                <a:spcPts val="0"/>
              </a:spcBef>
              <a:spcAft>
                <a:spcPts val="0"/>
              </a:spcAft>
              <a:buClr>
                <a:schemeClr val="dk1"/>
              </a:buClr>
              <a:buSzPts val="1400"/>
              <a:buChar char="■"/>
              <a:defRPr/>
            </a:lvl9pPr>
          </a:lstStyle>
          <a:p/>
        </p:txBody>
      </p:sp>
      <p:sp>
        <p:nvSpPr>
          <p:cNvPr id="30" name="Google Shape;30;p47"/>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rgbClr val="888888"/>
              </a:buClr>
              <a:buSzPts val="1200"/>
              <a:buFont typeface="Calibri"/>
              <a:buNone/>
              <a:defRPr sz="1200">
                <a:solidFill>
                  <a:srgbClr val="888888"/>
                </a:solidFill>
                <a:latin typeface="Calibri"/>
                <a:ea typeface="Calibri"/>
                <a:cs typeface="Calibri"/>
                <a:sym typeface="Calibri"/>
              </a:defRPr>
            </a:lvl1pPr>
            <a:lvl2pPr indent="0" lvl="1" marL="0" algn="r">
              <a:buClr>
                <a:srgbClr val="888888"/>
              </a:buClr>
              <a:buSzPts val="1200"/>
              <a:buFont typeface="Calibri"/>
              <a:buNone/>
              <a:defRPr sz="1200">
                <a:solidFill>
                  <a:srgbClr val="888888"/>
                </a:solidFill>
                <a:latin typeface="Calibri"/>
                <a:ea typeface="Calibri"/>
                <a:cs typeface="Calibri"/>
                <a:sym typeface="Calibri"/>
              </a:defRPr>
            </a:lvl2pPr>
            <a:lvl3pPr indent="0" lvl="2" marL="0" algn="r">
              <a:buClr>
                <a:srgbClr val="888888"/>
              </a:buClr>
              <a:buSzPts val="1200"/>
              <a:buFont typeface="Calibri"/>
              <a:buNone/>
              <a:defRPr sz="1200">
                <a:solidFill>
                  <a:srgbClr val="888888"/>
                </a:solidFill>
                <a:latin typeface="Calibri"/>
                <a:ea typeface="Calibri"/>
                <a:cs typeface="Calibri"/>
                <a:sym typeface="Calibri"/>
              </a:defRPr>
            </a:lvl3pPr>
            <a:lvl4pPr indent="0" lvl="3" marL="0" algn="r">
              <a:buClr>
                <a:srgbClr val="888888"/>
              </a:buClr>
              <a:buSzPts val="1200"/>
              <a:buFont typeface="Calibri"/>
              <a:buNone/>
              <a:defRPr sz="1200">
                <a:solidFill>
                  <a:srgbClr val="888888"/>
                </a:solidFill>
                <a:latin typeface="Calibri"/>
                <a:ea typeface="Calibri"/>
                <a:cs typeface="Calibri"/>
                <a:sym typeface="Calibri"/>
              </a:defRPr>
            </a:lvl4pPr>
            <a:lvl5pPr indent="0" lvl="4" marL="0" algn="r">
              <a:buClr>
                <a:srgbClr val="888888"/>
              </a:buClr>
              <a:buSzPts val="1200"/>
              <a:buFont typeface="Calibri"/>
              <a:buNone/>
              <a:defRPr sz="1200">
                <a:solidFill>
                  <a:srgbClr val="888888"/>
                </a:solidFill>
                <a:latin typeface="Calibri"/>
                <a:ea typeface="Calibri"/>
                <a:cs typeface="Calibri"/>
                <a:sym typeface="Calibri"/>
              </a:defRPr>
            </a:lvl5pPr>
            <a:lvl6pPr indent="0" lvl="5" marL="0" algn="r">
              <a:buClr>
                <a:srgbClr val="888888"/>
              </a:buClr>
              <a:buSzPts val="1200"/>
              <a:buFont typeface="Calibri"/>
              <a:buNone/>
              <a:defRPr sz="1200">
                <a:solidFill>
                  <a:srgbClr val="888888"/>
                </a:solidFill>
                <a:latin typeface="Calibri"/>
                <a:ea typeface="Calibri"/>
                <a:cs typeface="Calibri"/>
                <a:sym typeface="Calibri"/>
              </a:defRPr>
            </a:lvl6pPr>
            <a:lvl7pPr indent="0" lvl="6" marL="0" algn="r">
              <a:buClr>
                <a:srgbClr val="888888"/>
              </a:buClr>
              <a:buSzPts val="1200"/>
              <a:buFont typeface="Calibri"/>
              <a:buNone/>
              <a:defRPr sz="1200">
                <a:solidFill>
                  <a:srgbClr val="888888"/>
                </a:solidFill>
                <a:latin typeface="Calibri"/>
                <a:ea typeface="Calibri"/>
                <a:cs typeface="Calibri"/>
                <a:sym typeface="Calibri"/>
              </a:defRPr>
            </a:lvl7pPr>
            <a:lvl8pPr indent="0" lvl="7" marL="0" algn="r">
              <a:buClr>
                <a:srgbClr val="888888"/>
              </a:buClr>
              <a:buSzPts val="1200"/>
              <a:buFont typeface="Calibri"/>
              <a:buNone/>
              <a:defRPr sz="1200">
                <a:solidFill>
                  <a:srgbClr val="888888"/>
                </a:solidFill>
                <a:latin typeface="Calibri"/>
                <a:ea typeface="Calibri"/>
                <a:cs typeface="Calibri"/>
                <a:sym typeface="Calibri"/>
              </a:defRPr>
            </a:lvl8pPr>
            <a:lvl9pPr indent="0" lvl="8" marL="0" algn="r">
              <a:buClr>
                <a:srgbClr val="888888"/>
              </a:buClr>
              <a:buSzPts val="1200"/>
              <a:buFont typeface="Calibri"/>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48"/>
          <p:cNvSpPr txBox="1"/>
          <p:nvPr>
            <p:ph type="title"/>
          </p:nvPr>
        </p:nvSpPr>
        <p:spPr>
          <a:xfrm>
            <a:off x="415600" y="2867800"/>
            <a:ext cx="11360800" cy="1122400"/>
          </a:xfrm>
          <a:prstGeom prst="rect">
            <a:avLst/>
          </a:prstGeom>
          <a:noFill/>
          <a:ln>
            <a:noFill/>
          </a:ln>
        </p:spPr>
        <p:txBody>
          <a:bodyPr anchorCtr="0" anchor="ctr" bIns="91425" lIns="91425" spcFirstLastPara="1" rIns="91425" wrap="square" tIns="91425">
            <a:normAutofit/>
          </a:bodyPr>
          <a:lstStyle>
            <a:lvl1pPr lvl="0" algn="ctr">
              <a:lnSpc>
                <a:spcPct val="90000"/>
              </a:lnSpc>
              <a:spcBef>
                <a:spcPts val="0"/>
              </a:spcBef>
              <a:spcAft>
                <a:spcPts val="0"/>
              </a:spcAft>
              <a:buClr>
                <a:schemeClr val="dk1"/>
              </a:buClr>
              <a:buSzPts val="3600"/>
              <a:buFont typeface="Calibri"/>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p:txBody>
      </p:sp>
      <p:sp>
        <p:nvSpPr>
          <p:cNvPr id="33" name="Google Shape;33;p48"/>
          <p:cNvSpPr txBox="1"/>
          <p:nvPr>
            <p:ph idx="12" type="sldNum"/>
          </p:nvPr>
        </p:nvSpPr>
        <p:spPr>
          <a:xfrm>
            <a:off x="11296611" y="6217623"/>
            <a:ext cx="731600" cy="524800"/>
          </a:xfrm>
          <a:prstGeom prst="rect">
            <a:avLst/>
          </a:prstGeom>
          <a:noFill/>
          <a:ln>
            <a:noFill/>
          </a:ln>
        </p:spPr>
        <p:txBody>
          <a:bodyPr anchorCtr="0" anchor="ctr" bIns="91425" lIns="91425" spcFirstLastPara="1" rIns="91425" wrap="square" tIns="91425">
            <a:normAutofit/>
          </a:bodyPr>
          <a:lstStyle>
            <a:lvl1pPr indent="0" lvl="0" marL="0" algn="r">
              <a:buClr>
                <a:srgbClr val="888888"/>
              </a:buClr>
              <a:buSzPts val="1200"/>
              <a:buFont typeface="Calibri"/>
              <a:buNone/>
              <a:defRPr sz="1200">
                <a:solidFill>
                  <a:srgbClr val="888888"/>
                </a:solidFill>
                <a:latin typeface="Calibri"/>
                <a:ea typeface="Calibri"/>
                <a:cs typeface="Calibri"/>
                <a:sym typeface="Calibri"/>
              </a:defRPr>
            </a:lvl1pPr>
            <a:lvl2pPr indent="0" lvl="1" marL="0" algn="r">
              <a:buClr>
                <a:srgbClr val="888888"/>
              </a:buClr>
              <a:buSzPts val="1200"/>
              <a:buFont typeface="Calibri"/>
              <a:buNone/>
              <a:defRPr sz="1200">
                <a:solidFill>
                  <a:srgbClr val="888888"/>
                </a:solidFill>
                <a:latin typeface="Calibri"/>
                <a:ea typeface="Calibri"/>
                <a:cs typeface="Calibri"/>
                <a:sym typeface="Calibri"/>
              </a:defRPr>
            </a:lvl2pPr>
            <a:lvl3pPr indent="0" lvl="2" marL="0" algn="r">
              <a:buClr>
                <a:srgbClr val="888888"/>
              </a:buClr>
              <a:buSzPts val="1200"/>
              <a:buFont typeface="Calibri"/>
              <a:buNone/>
              <a:defRPr sz="1200">
                <a:solidFill>
                  <a:srgbClr val="888888"/>
                </a:solidFill>
                <a:latin typeface="Calibri"/>
                <a:ea typeface="Calibri"/>
                <a:cs typeface="Calibri"/>
                <a:sym typeface="Calibri"/>
              </a:defRPr>
            </a:lvl3pPr>
            <a:lvl4pPr indent="0" lvl="3" marL="0" algn="r">
              <a:buClr>
                <a:srgbClr val="888888"/>
              </a:buClr>
              <a:buSzPts val="1200"/>
              <a:buFont typeface="Calibri"/>
              <a:buNone/>
              <a:defRPr sz="1200">
                <a:solidFill>
                  <a:srgbClr val="888888"/>
                </a:solidFill>
                <a:latin typeface="Calibri"/>
                <a:ea typeface="Calibri"/>
                <a:cs typeface="Calibri"/>
                <a:sym typeface="Calibri"/>
              </a:defRPr>
            </a:lvl4pPr>
            <a:lvl5pPr indent="0" lvl="4" marL="0" algn="r">
              <a:buClr>
                <a:srgbClr val="888888"/>
              </a:buClr>
              <a:buSzPts val="1200"/>
              <a:buFont typeface="Calibri"/>
              <a:buNone/>
              <a:defRPr sz="1200">
                <a:solidFill>
                  <a:srgbClr val="888888"/>
                </a:solidFill>
                <a:latin typeface="Calibri"/>
                <a:ea typeface="Calibri"/>
                <a:cs typeface="Calibri"/>
                <a:sym typeface="Calibri"/>
              </a:defRPr>
            </a:lvl5pPr>
            <a:lvl6pPr indent="0" lvl="5" marL="0" algn="r">
              <a:buClr>
                <a:srgbClr val="888888"/>
              </a:buClr>
              <a:buSzPts val="1200"/>
              <a:buFont typeface="Calibri"/>
              <a:buNone/>
              <a:defRPr sz="1200">
                <a:solidFill>
                  <a:srgbClr val="888888"/>
                </a:solidFill>
                <a:latin typeface="Calibri"/>
                <a:ea typeface="Calibri"/>
                <a:cs typeface="Calibri"/>
                <a:sym typeface="Calibri"/>
              </a:defRPr>
            </a:lvl6pPr>
            <a:lvl7pPr indent="0" lvl="6" marL="0" algn="r">
              <a:buClr>
                <a:srgbClr val="888888"/>
              </a:buClr>
              <a:buSzPts val="1200"/>
              <a:buFont typeface="Calibri"/>
              <a:buNone/>
              <a:defRPr sz="1200">
                <a:solidFill>
                  <a:srgbClr val="888888"/>
                </a:solidFill>
                <a:latin typeface="Calibri"/>
                <a:ea typeface="Calibri"/>
                <a:cs typeface="Calibri"/>
                <a:sym typeface="Calibri"/>
              </a:defRPr>
            </a:lvl7pPr>
            <a:lvl8pPr indent="0" lvl="7" marL="0" algn="r">
              <a:buClr>
                <a:srgbClr val="888888"/>
              </a:buClr>
              <a:buSzPts val="1200"/>
              <a:buFont typeface="Calibri"/>
              <a:buNone/>
              <a:defRPr sz="1200">
                <a:solidFill>
                  <a:srgbClr val="888888"/>
                </a:solidFill>
                <a:latin typeface="Calibri"/>
                <a:ea typeface="Calibri"/>
                <a:cs typeface="Calibri"/>
                <a:sym typeface="Calibri"/>
              </a:defRPr>
            </a:lvl8pPr>
            <a:lvl9pPr indent="0" lvl="8" marL="0" algn="r">
              <a:buClr>
                <a:srgbClr val="888888"/>
              </a:buClr>
              <a:buSzPts val="1200"/>
              <a:buFont typeface="Calibri"/>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34" name="Shape 34"/>
        <p:cNvGrpSpPr/>
        <p:nvPr/>
      </p:nvGrpSpPr>
      <p:grpSpPr>
        <a:xfrm>
          <a:off x="0" y="0"/>
          <a:ext cx="0" cy="0"/>
          <a:chOff x="0" y="0"/>
          <a:chExt cx="0" cy="0"/>
        </a:xfrm>
      </p:grpSpPr>
      <p:sp>
        <p:nvSpPr>
          <p:cNvPr id="35" name="Google Shape;35;p4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4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7" name="Google Shape;37;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0" name="Shape 40"/>
        <p:cNvGrpSpPr/>
        <p:nvPr/>
      </p:nvGrpSpPr>
      <p:grpSpPr>
        <a:xfrm>
          <a:off x="0" y="0"/>
          <a:ext cx="0" cy="0"/>
          <a:chOff x="0" y="0"/>
          <a:chExt cx="0" cy="0"/>
        </a:xfrm>
      </p:grpSpPr>
      <p:sp>
        <p:nvSpPr>
          <p:cNvPr id="41" name="Google Shape;41;p5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5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5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7" name="Shape 47"/>
        <p:cNvGrpSpPr/>
        <p:nvPr/>
      </p:nvGrpSpPr>
      <p:grpSpPr>
        <a:xfrm>
          <a:off x="0" y="0"/>
          <a:ext cx="0" cy="0"/>
          <a:chOff x="0" y="0"/>
          <a:chExt cx="0" cy="0"/>
        </a:xfrm>
      </p:grpSpPr>
      <p:sp>
        <p:nvSpPr>
          <p:cNvPr id="48" name="Google Shape;48;p5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5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5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5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 name="Google Shape;52;p5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4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3.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5.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30.png"/><Relationship Id="rId5" Type="http://schemas.openxmlformats.org/officeDocument/2006/relationships/image" Target="../media/image22.png"/><Relationship Id="rId6" Type="http://schemas.openxmlformats.org/officeDocument/2006/relationships/image" Target="../media/image21.png"/><Relationship Id="rId7"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7.gif"/><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png"/><Relationship Id="rId4" Type="http://schemas.openxmlformats.org/officeDocument/2006/relationships/image" Target="../media/image24.png"/><Relationship Id="rId5" Type="http://schemas.openxmlformats.org/officeDocument/2006/relationships/image" Target="../media/image28.png"/><Relationship Id="rId6"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4.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5.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0.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9.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8.png"/><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59.png"/><Relationship Id="rId4" Type="http://schemas.openxmlformats.org/officeDocument/2006/relationships/image" Target="../media/image42.png"/><Relationship Id="rId5"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60.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6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52.png"/><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6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6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pic>
        <p:nvPicPr>
          <p:cNvPr id="87" name="Google Shape;87;p1"/>
          <p:cNvPicPr preferRelativeResize="0"/>
          <p:nvPr/>
        </p:nvPicPr>
        <p:blipFill rotWithShape="1">
          <a:blip r:embed="rId3">
            <a:alphaModFix/>
          </a:blip>
          <a:srcRect b="0" l="0" r="0" t="0"/>
          <a:stretch/>
        </p:blipFill>
        <p:spPr>
          <a:xfrm>
            <a:off x="228789" y="214774"/>
            <a:ext cx="1216730" cy="1197891"/>
          </a:xfrm>
          <a:prstGeom prst="rect">
            <a:avLst/>
          </a:prstGeom>
          <a:noFill/>
          <a:ln>
            <a:noFill/>
          </a:ln>
        </p:spPr>
      </p:pic>
      <p:pic>
        <p:nvPicPr>
          <p:cNvPr id="88" name="Google Shape;88;p1"/>
          <p:cNvPicPr preferRelativeResize="0"/>
          <p:nvPr/>
        </p:nvPicPr>
        <p:blipFill rotWithShape="1">
          <a:blip r:embed="rId4">
            <a:alphaModFix/>
          </a:blip>
          <a:srcRect b="0" l="0" r="0" t="0"/>
          <a:stretch/>
        </p:blipFill>
        <p:spPr>
          <a:xfrm>
            <a:off x="10834086" y="132643"/>
            <a:ext cx="1216730" cy="1280024"/>
          </a:xfrm>
          <a:prstGeom prst="rect">
            <a:avLst/>
          </a:prstGeom>
          <a:noFill/>
          <a:ln>
            <a:noFill/>
          </a:ln>
        </p:spPr>
      </p:pic>
      <p:sp>
        <p:nvSpPr>
          <p:cNvPr id="89" name="Google Shape;89;p1"/>
          <p:cNvSpPr txBox="1"/>
          <p:nvPr/>
        </p:nvSpPr>
        <p:spPr>
          <a:xfrm>
            <a:off x="4508525" y="5416450"/>
            <a:ext cx="30000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solidFill>
                  <a:srgbClr val="000000"/>
                </a:solidFill>
              </a:rPr>
              <a:t>Jan 11, 2026</a:t>
            </a:r>
            <a:endParaRPr sz="1000"/>
          </a:p>
        </p:txBody>
      </p:sp>
      <p:sp>
        <p:nvSpPr>
          <p:cNvPr id="90" name="Google Shape;90;p1"/>
          <p:cNvSpPr txBox="1"/>
          <p:nvPr/>
        </p:nvSpPr>
        <p:spPr>
          <a:xfrm>
            <a:off x="0" y="948958"/>
            <a:ext cx="12192000" cy="49602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206879"/>
              </a:buClr>
              <a:buSzPts val="4000"/>
              <a:buFont typeface="Arial"/>
              <a:buNone/>
            </a:pPr>
            <a:r>
              <a:rPr b="1" lang="en-US" sz="4100">
                <a:solidFill>
                  <a:srgbClr val="1155CC"/>
                </a:solidFill>
              </a:rPr>
              <a:t>Trực quan hóa dữ liệu bằng</a:t>
            </a:r>
            <a:endParaRPr b="1" sz="4100">
              <a:solidFill>
                <a:srgbClr val="1155CC"/>
              </a:solidFill>
            </a:endParaRPr>
          </a:p>
          <a:p>
            <a:pPr indent="0" lvl="0" marL="0" marR="0" rtl="0" algn="ctr">
              <a:lnSpc>
                <a:spcPct val="100000"/>
              </a:lnSpc>
              <a:spcBef>
                <a:spcPts val="0"/>
              </a:spcBef>
              <a:spcAft>
                <a:spcPts val="0"/>
              </a:spcAft>
              <a:buClr>
                <a:srgbClr val="206879"/>
              </a:buClr>
              <a:buSzPts val="4000"/>
              <a:buFont typeface="Arial"/>
              <a:buNone/>
            </a:pPr>
            <a:r>
              <a:rPr b="1" lang="en-US" sz="4100">
                <a:solidFill>
                  <a:srgbClr val="1155CC"/>
                </a:solidFill>
              </a:rPr>
              <a:t> ngôn ngữ lập trình R</a:t>
            </a:r>
            <a:endParaRPr b="1" i="1" sz="2500">
              <a:solidFill>
                <a:srgbClr val="1155CC"/>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t/>
            </a:r>
            <a:endParaRPr b="1" i="1" sz="2400">
              <a:solidFill>
                <a:srgbClr val="206879"/>
              </a:solidFill>
              <a:latin typeface="Arial"/>
              <a:ea typeface="Arial"/>
              <a:cs typeface="Arial"/>
              <a:sym typeface="Arial"/>
            </a:endParaRPr>
          </a:p>
          <a:p>
            <a:pPr indent="0" lvl="0" marL="0" marR="0" rtl="0" algn="ctr">
              <a:lnSpc>
                <a:spcPct val="100000"/>
              </a:lnSpc>
              <a:spcBef>
                <a:spcPts val="0"/>
              </a:spcBef>
              <a:spcAft>
                <a:spcPts val="0"/>
              </a:spcAft>
              <a:buClr>
                <a:srgbClr val="206879"/>
              </a:buClr>
              <a:buSzPts val="2400"/>
              <a:buFont typeface="Arial"/>
              <a:buNone/>
            </a:pPr>
            <a:r>
              <a:rPr lang="en-US" sz="2400">
                <a:solidFill>
                  <a:srgbClr val="000000"/>
                </a:solidFill>
                <a:latin typeface="Arial"/>
                <a:ea typeface="Arial"/>
                <a:cs typeface="Arial"/>
                <a:sym typeface="Arial"/>
              </a:rPr>
              <a:t>TS. Lưu Phúc Lợi,</a:t>
            </a:r>
            <a:endParaRPr>
              <a:solidFill>
                <a:srgbClr val="000000"/>
              </a:solidFill>
            </a:endParaRPr>
          </a:p>
          <a:p>
            <a:pPr indent="0" lvl="0" marL="0" marR="0" rtl="0" algn="ctr">
              <a:lnSpc>
                <a:spcPct val="100000"/>
              </a:lnSpc>
              <a:spcBef>
                <a:spcPts val="0"/>
              </a:spcBef>
              <a:spcAft>
                <a:spcPts val="0"/>
              </a:spcAft>
              <a:buClr>
                <a:srgbClr val="206879"/>
              </a:buClr>
              <a:buSzPts val="2400"/>
              <a:buFont typeface="Arial"/>
              <a:buNone/>
            </a:pPr>
            <a:r>
              <a:rPr lang="en-US" sz="2400">
                <a:solidFill>
                  <a:srgbClr val="000000"/>
                </a:solidFill>
                <a:latin typeface="Arial"/>
                <a:ea typeface="Arial"/>
                <a:cs typeface="Arial"/>
                <a:sym typeface="Arial"/>
              </a:rPr>
              <a:t>Trưởng Phòng Nghiên cứu khoa học, Viện Ariha</a:t>
            </a:r>
            <a:endParaRPr>
              <a:solidFill>
                <a:srgbClr val="000000"/>
              </a:solidFill>
            </a:endParaRPr>
          </a:p>
          <a:p>
            <a:pPr indent="0" lvl="0" marL="0" marR="0" rtl="0" algn="ctr">
              <a:lnSpc>
                <a:spcPct val="100000"/>
              </a:lnSpc>
              <a:spcBef>
                <a:spcPts val="0"/>
              </a:spcBef>
              <a:spcAft>
                <a:spcPts val="0"/>
              </a:spcAft>
              <a:buClr>
                <a:srgbClr val="206879"/>
              </a:buClr>
              <a:buSzPts val="2400"/>
              <a:buFont typeface="Arial"/>
              <a:buNone/>
            </a:pPr>
            <a:r>
              <a:rPr lang="en-US" sz="2400">
                <a:solidFill>
                  <a:srgbClr val="000000"/>
                </a:solidFill>
                <a:latin typeface="Arial"/>
                <a:ea typeface="Arial"/>
                <a:cs typeface="Arial"/>
                <a:sym typeface="Arial"/>
              </a:rPr>
              <a:t>Bệnh viện Thống Nhất</a:t>
            </a:r>
            <a:endParaRPr>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1"/>
          <p:cNvSpPr txBox="1"/>
          <p:nvPr>
            <p:ph type="title"/>
          </p:nvPr>
        </p:nvSpPr>
        <p:spPr>
          <a:xfrm>
            <a:off x="586332" y="200868"/>
            <a:ext cx="10515600" cy="719013"/>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0070C0"/>
              </a:buClr>
              <a:buSzPct val="100000"/>
              <a:buFont typeface="Arial"/>
              <a:buNone/>
            </a:pPr>
            <a:r>
              <a:rPr b="1" lang="en-US" sz="5400">
                <a:solidFill>
                  <a:srgbClr val="0070C0"/>
                </a:solidFill>
                <a:latin typeface="Arial"/>
                <a:ea typeface="Arial"/>
                <a:cs typeface="Arial"/>
                <a:sym typeface="Arial"/>
              </a:rPr>
              <a:t>Dendrogram</a:t>
            </a:r>
            <a:endParaRPr/>
          </a:p>
        </p:txBody>
      </p:sp>
      <p:sp>
        <p:nvSpPr>
          <p:cNvPr id="161" name="Google Shape;161;p11"/>
          <p:cNvSpPr txBox="1"/>
          <p:nvPr/>
        </p:nvSpPr>
        <p:spPr>
          <a:xfrm>
            <a:off x="594624" y="6215380"/>
            <a:ext cx="10596880" cy="30777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400">
                <a:solidFill>
                  <a:schemeClr val="dk1"/>
                </a:solidFill>
                <a:latin typeface="Calibri"/>
                <a:ea typeface="Calibri"/>
                <a:cs typeface="Calibri"/>
                <a:sym typeface="Calibri"/>
              </a:rPr>
              <a:t>https://atrebas.github.io/post/2019-06-08-lightweight-dendrograms/</a:t>
            </a:r>
            <a:endParaRPr/>
          </a:p>
        </p:txBody>
      </p:sp>
      <p:pic>
        <p:nvPicPr>
          <p:cNvPr id="162" name="Google Shape;162;p11"/>
          <p:cNvPicPr preferRelativeResize="0"/>
          <p:nvPr>
            <p:ph idx="1" type="body"/>
          </p:nvPr>
        </p:nvPicPr>
        <p:blipFill rotWithShape="1">
          <a:blip r:embed="rId3">
            <a:alphaModFix/>
          </a:blip>
          <a:srcRect b="0" l="0" r="0" t="0"/>
          <a:stretch/>
        </p:blipFill>
        <p:spPr>
          <a:xfrm>
            <a:off x="252113" y="1398543"/>
            <a:ext cx="6091873" cy="4351338"/>
          </a:xfrm>
          <a:prstGeom prst="rect">
            <a:avLst/>
          </a:prstGeom>
          <a:noFill/>
          <a:ln>
            <a:noFill/>
          </a:ln>
        </p:spPr>
      </p:pic>
      <p:pic>
        <p:nvPicPr>
          <p:cNvPr id="163" name="Google Shape;163;p11"/>
          <p:cNvPicPr preferRelativeResize="0"/>
          <p:nvPr/>
        </p:nvPicPr>
        <p:blipFill rotWithShape="1">
          <a:blip r:embed="rId4">
            <a:alphaModFix/>
          </a:blip>
          <a:srcRect b="0" l="0" r="0" t="0"/>
          <a:stretch/>
        </p:blipFill>
        <p:spPr>
          <a:xfrm>
            <a:off x="6606587" y="1489317"/>
            <a:ext cx="5365942" cy="383281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12"/>
          <p:cNvSpPr txBox="1"/>
          <p:nvPr>
            <p:ph type="title"/>
          </p:nvPr>
        </p:nvSpPr>
        <p:spPr>
          <a:xfrm>
            <a:off x="586332" y="200868"/>
            <a:ext cx="10515600" cy="719013"/>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0070C0"/>
              </a:buClr>
              <a:buSzPct val="100000"/>
              <a:buFont typeface="Arial"/>
              <a:buNone/>
            </a:pPr>
            <a:r>
              <a:rPr b="1" lang="en-US" sz="5400">
                <a:solidFill>
                  <a:srgbClr val="0070C0"/>
                </a:solidFill>
                <a:latin typeface="Arial"/>
                <a:ea typeface="Arial"/>
                <a:cs typeface="Arial"/>
                <a:sym typeface="Arial"/>
              </a:rPr>
              <a:t>Alluvial Plot</a:t>
            </a:r>
            <a:endParaRPr/>
          </a:p>
        </p:txBody>
      </p:sp>
      <p:sp>
        <p:nvSpPr>
          <p:cNvPr id="169" name="Google Shape;169;p12"/>
          <p:cNvSpPr txBox="1"/>
          <p:nvPr/>
        </p:nvSpPr>
        <p:spPr>
          <a:xfrm>
            <a:off x="616524" y="6335836"/>
            <a:ext cx="10596880" cy="30777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400">
                <a:solidFill>
                  <a:schemeClr val="dk1"/>
                </a:solidFill>
                <a:latin typeface="Calibri"/>
                <a:ea typeface="Calibri"/>
                <a:cs typeface="Calibri"/>
                <a:sym typeface="Calibri"/>
              </a:rPr>
              <a:t>https://microbiomejournal.biomedcentral.com/articles/10.1186/s40168-016-0215-9</a:t>
            </a:r>
            <a:endParaRPr/>
          </a:p>
        </p:txBody>
      </p:sp>
      <p:pic>
        <p:nvPicPr>
          <p:cNvPr descr="Dynamics of the infants' pneumotype shown by an alluvial plot. Alluvial plot showing which pneumotype each infant presents over time, including the 438 infants with three samples (Additional file 1: Table S6). Each infant is represented by a line connecting their pneumotype at 1 week, through their pneumotype at 1 month, to their pneumotype at 3 months. The first part of the lines, from 1 week to 1 month, colored by their pneumotype at 1 week, and the second part of the lines, from 1 month to 3 months, colored by their pneumotype at 1 month. Pneumotype have been abbreviated as PT in this figure " id="170" name="Google Shape;170;p12"/>
          <p:cNvPicPr preferRelativeResize="0"/>
          <p:nvPr>
            <p:ph idx="1" type="body"/>
          </p:nvPr>
        </p:nvPicPr>
        <p:blipFill rotWithShape="1">
          <a:blip r:embed="rId3">
            <a:alphaModFix/>
          </a:blip>
          <a:srcRect b="0" l="0" r="0" t="0"/>
          <a:stretch/>
        </p:blipFill>
        <p:spPr>
          <a:xfrm>
            <a:off x="2063738" y="1119039"/>
            <a:ext cx="7228095" cy="500864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13"/>
          <p:cNvSpPr txBox="1"/>
          <p:nvPr>
            <p:ph type="title"/>
          </p:nvPr>
        </p:nvSpPr>
        <p:spPr>
          <a:xfrm>
            <a:off x="838200" y="365125"/>
            <a:ext cx="10515600" cy="100373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70C0"/>
              </a:buClr>
              <a:buSzPts val="5400"/>
              <a:buFont typeface="Arial"/>
              <a:buNone/>
            </a:pPr>
            <a:r>
              <a:rPr b="1" lang="en-US" sz="5400">
                <a:solidFill>
                  <a:srgbClr val="0070C0"/>
                </a:solidFill>
                <a:latin typeface="Arial"/>
                <a:ea typeface="Arial"/>
                <a:cs typeface="Arial"/>
                <a:sym typeface="Arial"/>
              </a:rPr>
              <a:t>Forest plot vs matrix plot</a:t>
            </a:r>
            <a:endParaRPr/>
          </a:p>
        </p:txBody>
      </p:sp>
      <p:pic>
        <p:nvPicPr>
          <p:cNvPr id="176" name="Google Shape;176;p13"/>
          <p:cNvPicPr preferRelativeResize="0"/>
          <p:nvPr>
            <p:ph idx="1" type="body"/>
          </p:nvPr>
        </p:nvPicPr>
        <p:blipFill rotWithShape="1">
          <a:blip r:embed="rId3">
            <a:alphaModFix/>
          </a:blip>
          <a:srcRect b="0" l="0" r="0" t="0"/>
          <a:stretch/>
        </p:blipFill>
        <p:spPr>
          <a:xfrm>
            <a:off x="573405" y="2132330"/>
            <a:ext cx="5592445" cy="3614420"/>
          </a:xfrm>
          <a:prstGeom prst="rect">
            <a:avLst/>
          </a:prstGeom>
          <a:noFill/>
          <a:ln>
            <a:noFill/>
          </a:ln>
        </p:spPr>
      </p:pic>
      <p:pic>
        <p:nvPicPr>
          <p:cNvPr id="177" name="Google Shape;177;p13"/>
          <p:cNvPicPr preferRelativeResize="0"/>
          <p:nvPr/>
        </p:nvPicPr>
        <p:blipFill rotWithShape="1">
          <a:blip r:embed="rId4">
            <a:alphaModFix/>
          </a:blip>
          <a:srcRect b="0" l="0" r="0" t="0"/>
          <a:stretch/>
        </p:blipFill>
        <p:spPr>
          <a:xfrm>
            <a:off x="7380605" y="1478915"/>
            <a:ext cx="4380865" cy="4380865"/>
          </a:xfrm>
          <a:prstGeom prst="rect">
            <a:avLst/>
          </a:prstGeom>
          <a:noFill/>
          <a:ln>
            <a:noFill/>
          </a:ln>
        </p:spPr>
      </p:pic>
      <p:sp>
        <p:nvSpPr>
          <p:cNvPr id="178" name="Google Shape;178;p13"/>
          <p:cNvSpPr txBox="1"/>
          <p:nvPr/>
        </p:nvSpPr>
        <p:spPr>
          <a:xfrm>
            <a:off x="6989445" y="6045200"/>
            <a:ext cx="4932045" cy="2755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http://www.sthda.com/english/wiki/scatter-plot-matrices-r-base-graphs</a:t>
            </a:r>
            <a:endParaRPr/>
          </a:p>
        </p:txBody>
      </p:sp>
      <p:sp>
        <p:nvSpPr>
          <p:cNvPr id="179" name="Google Shape;179;p13"/>
          <p:cNvSpPr txBox="1"/>
          <p:nvPr/>
        </p:nvSpPr>
        <p:spPr>
          <a:xfrm>
            <a:off x="573405" y="6045200"/>
            <a:ext cx="4516755" cy="2755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https://en.wikipedia.org/wiki/Forest_plot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14"/>
          <p:cNvSpPr txBox="1"/>
          <p:nvPr>
            <p:ph type="title"/>
          </p:nvPr>
        </p:nvSpPr>
        <p:spPr>
          <a:xfrm>
            <a:off x="1216515" y="199416"/>
            <a:ext cx="9575055" cy="602400"/>
          </a:xfrm>
          <a:prstGeom prst="rect">
            <a:avLst/>
          </a:prstGeom>
          <a:noFill/>
          <a:ln>
            <a:noFill/>
          </a:ln>
        </p:spPr>
        <p:txBody>
          <a:bodyPr anchorCtr="0" anchor="ctr" bIns="121900" lIns="121900" spcFirstLastPara="1" rIns="121900" wrap="square" tIns="121900">
            <a:noAutofit/>
          </a:bodyPr>
          <a:lstStyle/>
          <a:p>
            <a:pPr indent="0" lvl="0" marL="0" rtl="0" algn="ctr">
              <a:lnSpc>
                <a:spcPct val="90000"/>
              </a:lnSpc>
              <a:spcBef>
                <a:spcPts val="0"/>
              </a:spcBef>
              <a:spcAft>
                <a:spcPts val="0"/>
              </a:spcAft>
              <a:buClr>
                <a:srgbClr val="7030A0"/>
              </a:buClr>
              <a:buSzPts val="990"/>
              <a:buFont typeface="Arial"/>
              <a:buNone/>
            </a:pPr>
            <a:r>
              <a:rPr b="1" i="1" lang="en-US" sz="3200">
                <a:solidFill>
                  <a:srgbClr val="7030A0"/>
                </a:solidFill>
                <a:latin typeface="Arial"/>
                <a:ea typeface="Arial"/>
                <a:cs typeface="Arial"/>
                <a:sym typeface="Arial"/>
              </a:rPr>
              <a:t>In vitro </a:t>
            </a:r>
            <a:r>
              <a:rPr b="1" lang="en-US" sz="3200">
                <a:solidFill>
                  <a:srgbClr val="7030A0"/>
                </a:solidFill>
                <a:latin typeface="Arial"/>
                <a:ea typeface="Arial"/>
                <a:cs typeface="Arial"/>
                <a:sym typeface="Arial"/>
              </a:rPr>
              <a:t>evolution of 5FC resistance in </a:t>
            </a:r>
            <a:r>
              <a:rPr b="1" i="1" lang="en-US" sz="3200">
                <a:solidFill>
                  <a:srgbClr val="7030A0"/>
                </a:solidFill>
                <a:latin typeface="Arial"/>
                <a:ea typeface="Arial"/>
                <a:cs typeface="Arial"/>
                <a:sym typeface="Arial"/>
              </a:rPr>
              <a:t>C. auris</a:t>
            </a:r>
            <a:endParaRPr b="1" i="1" sz="3200">
              <a:solidFill>
                <a:srgbClr val="7030A0"/>
              </a:solidFill>
              <a:latin typeface="Arial"/>
              <a:ea typeface="Arial"/>
              <a:cs typeface="Arial"/>
              <a:sym typeface="Arial"/>
            </a:endParaRPr>
          </a:p>
        </p:txBody>
      </p:sp>
      <p:pic>
        <p:nvPicPr>
          <p:cNvPr id="185" name="Google Shape;185;p14"/>
          <p:cNvPicPr preferRelativeResize="0"/>
          <p:nvPr/>
        </p:nvPicPr>
        <p:blipFill rotWithShape="1">
          <a:blip r:embed="rId3">
            <a:alphaModFix/>
          </a:blip>
          <a:srcRect b="0" l="48144" r="0" t="66903"/>
          <a:stretch/>
        </p:blipFill>
        <p:spPr>
          <a:xfrm>
            <a:off x="747080" y="4181741"/>
            <a:ext cx="3316920" cy="2676259"/>
          </a:xfrm>
          <a:prstGeom prst="rect">
            <a:avLst/>
          </a:prstGeom>
          <a:noFill/>
          <a:ln>
            <a:noFill/>
          </a:ln>
        </p:spPr>
      </p:pic>
      <p:pic>
        <p:nvPicPr>
          <p:cNvPr id="186" name="Google Shape;186;p14"/>
          <p:cNvPicPr preferRelativeResize="0"/>
          <p:nvPr/>
        </p:nvPicPr>
        <p:blipFill rotWithShape="1">
          <a:blip r:embed="rId3">
            <a:alphaModFix/>
          </a:blip>
          <a:srcRect b="61479" l="0" r="50261" t="0"/>
          <a:stretch/>
        </p:blipFill>
        <p:spPr>
          <a:xfrm>
            <a:off x="801816" y="994774"/>
            <a:ext cx="3196648" cy="3095945"/>
          </a:xfrm>
          <a:prstGeom prst="rect">
            <a:avLst/>
          </a:prstGeom>
          <a:noFill/>
          <a:ln>
            <a:noFill/>
          </a:ln>
        </p:spPr>
      </p:pic>
      <p:pic>
        <p:nvPicPr>
          <p:cNvPr id="187" name="Google Shape;187;p14"/>
          <p:cNvPicPr preferRelativeResize="0"/>
          <p:nvPr/>
        </p:nvPicPr>
        <p:blipFill rotWithShape="1">
          <a:blip r:embed="rId3">
            <a:alphaModFix/>
          </a:blip>
          <a:srcRect b="40620" l="51823" r="0" t="0"/>
          <a:stretch/>
        </p:blipFill>
        <p:spPr>
          <a:xfrm>
            <a:off x="4591039" y="994774"/>
            <a:ext cx="3657781" cy="5499957"/>
          </a:xfrm>
          <a:prstGeom prst="rect">
            <a:avLst/>
          </a:prstGeom>
          <a:noFill/>
          <a:ln>
            <a:noFill/>
          </a:ln>
        </p:spPr>
      </p:pic>
      <p:pic>
        <p:nvPicPr>
          <p:cNvPr id="188" name="Google Shape;188;p14"/>
          <p:cNvPicPr preferRelativeResize="0"/>
          <p:nvPr/>
        </p:nvPicPr>
        <p:blipFill rotWithShape="1">
          <a:blip r:embed="rId3">
            <a:alphaModFix/>
          </a:blip>
          <a:srcRect b="0" l="0" r="53593" t="39084"/>
          <a:stretch/>
        </p:blipFill>
        <p:spPr>
          <a:xfrm>
            <a:off x="8838007" y="994773"/>
            <a:ext cx="3013496" cy="529344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15"/>
          <p:cNvSpPr txBox="1"/>
          <p:nvPr>
            <p:ph type="title"/>
          </p:nvPr>
        </p:nvSpPr>
        <p:spPr>
          <a:xfrm>
            <a:off x="838200" y="365125"/>
            <a:ext cx="10515600" cy="669735"/>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0070C0"/>
              </a:buClr>
              <a:buSzPct val="100000"/>
              <a:buFont typeface="Arial"/>
              <a:buNone/>
            </a:pPr>
            <a:r>
              <a:rPr b="1" lang="en-US">
                <a:solidFill>
                  <a:srgbClr val="0070C0"/>
                </a:solidFill>
                <a:latin typeface="Arial"/>
                <a:ea typeface="Arial"/>
                <a:cs typeface="Arial"/>
                <a:sym typeface="Arial"/>
              </a:rPr>
              <a:t>Dashboard with Tyk/Tableau</a:t>
            </a:r>
            <a:endParaRPr/>
          </a:p>
        </p:txBody>
      </p:sp>
      <p:pic>
        <p:nvPicPr>
          <p:cNvPr id="194" name="Google Shape;194;p15"/>
          <p:cNvPicPr preferRelativeResize="0"/>
          <p:nvPr>
            <p:ph idx="1" type="body"/>
          </p:nvPr>
        </p:nvPicPr>
        <p:blipFill rotWithShape="1">
          <a:blip r:embed="rId3">
            <a:alphaModFix/>
          </a:blip>
          <a:srcRect b="0" l="0" r="985" t="0"/>
          <a:stretch/>
        </p:blipFill>
        <p:spPr>
          <a:xfrm>
            <a:off x="3032760" y="1360613"/>
            <a:ext cx="5991860" cy="4953000"/>
          </a:xfrm>
          <a:prstGeom prst="rect">
            <a:avLst/>
          </a:prstGeom>
          <a:noFill/>
          <a:ln>
            <a:noFill/>
          </a:ln>
        </p:spPr>
      </p:pic>
      <p:sp>
        <p:nvSpPr>
          <p:cNvPr id="195" name="Google Shape;195;p15"/>
          <p:cNvSpPr txBox="1"/>
          <p:nvPr/>
        </p:nvSpPr>
        <p:spPr>
          <a:xfrm>
            <a:off x="219075" y="6557645"/>
            <a:ext cx="6240145" cy="245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Calibri"/>
                <a:ea typeface="Calibri"/>
                <a:cs typeface="Calibri"/>
                <a:sym typeface="Calibri"/>
              </a:rPr>
              <a:t>https://www.youtube.com/watch?v=BmInbeEkDPs&amp;list=PLjCJtqjjSdAf9_xJzdaakpGKGBO8rGs-c&amp;index=9</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16"/>
          <p:cNvSpPr txBox="1"/>
          <p:nvPr>
            <p:ph type="title"/>
          </p:nvPr>
        </p:nvSpPr>
        <p:spPr>
          <a:xfrm>
            <a:off x="838200" y="365126"/>
            <a:ext cx="10515600" cy="106807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70C0"/>
              </a:buClr>
              <a:buSzPts val="4000"/>
              <a:buFont typeface="Arial"/>
              <a:buNone/>
            </a:pPr>
            <a:r>
              <a:rPr b="1" lang="en-US" sz="4000">
                <a:solidFill>
                  <a:srgbClr val="0070C0"/>
                </a:solidFill>
                <a:latin typeface="Arial"/>
                <a:ea typeface="Arial"/>
                <a:cs typeface="Arial"/>
                <a:sym typeface="Arial"/>
              </a:rPr>
              <a:t>Data visualization for machine learning</a:t>
            </a:r>
            <a:endParaRPr/>
          </a:p>
        </p:txBody>
      </p:sp>
      <p:pic>
        <p:nvPicPr>
          <p:cNvPr id="201" name="Google Shape;201;p16"/>
          <p:cNvPicPr preferRelativeResize="0"/>
          <p:nvPr>
            <p:ph idx="1" type="body"/>
          </p:nvPr>
        </p:nvPicPr>
        <p:blipFill rotWithShape="1">
          <a:blip r:embed="rId3">
            <a:alphaModFix/>
          </a:blip>
          <a:srcRect b="0" l="0" r="0" t="0"/>
          <a:stretch/>
        </p:blipFill>
        <p:spPr>
          <a:xfrm>
            <a:off x="450215" y="4140200"/>
            <a:ext cx="3716020" cy="2651125"/>
          </a:xfrm>
          <a:prstGeom prst="rect">
            <a:avLst/>
          </a:prstGeom>
          <a:noFill/>
          <a:ln>
            <a:noFill/>
          </a:ln>
        </p:spPr>
      </p:pic>
      <p:pic>
        <p:nvPicPr>
          <p:cNvPr id="202" name="Google Shape;202;p16"/>
          <p:cNvPicPr preferRelativeResize="0"/>
          <p:nvPr/>
        </p:nvPicPr>
        <p:blipFill rotWithShape="1">
          <a:blip r:embed="rId4">
            <a:alphaModFix/>
          </a:blip>
          <a:srcRect b="0" l="0" r="0" t="0"/>
          <a:stretch/>
        </p:blipFill>
        <p:spPr>
          <a:xfrm>
            <a:off x="746125" y="1589405"/>
            <a:ext cx="3124200" cy="2228215"/>
          </a:xfrm>
          <a:prstGeom prst="rect">
            <a:avLst/>
          </a:prstGeom>
          <a:noFill/>
          <a:ln>
            <a:noFill/>
          </a:ln>
        </p:spPr>
      </p:pic>
      <p:pic>
        <p:nvPicPr>
          <p:cNvPr id="203" name="Google Shape;203;p16"/>
          <p:cNvPicPr preferRelativeResize="0"/>
          <p:nvPr/>
        </p:nvPicPr>
        <p:blipFill rotWithShape="1">
          <a:blip r:embed="rId5">
            <a:alphaModFix/>
          </a:blip>
          <a:srcRect b="0" l="0" r="0" t="0"/>
          <a:stretch/>
        </p:blipFill>
        <p:spPr>
          <a:xfrm>
            <a:off x="5048250" y="1589405"/>
            <a:ext cx="2095500" cy="2095500"/>
          </a:xfrm>
          <a:prstGeom prst="rect">
            <a:avLst/>
          </a:prstGeom>
          <a:noFill/>
          <a:ln>
            <a:noFill/>
          </a:ln>
        </p:spPr>
      </p:pic>
      <p:pic>
        <p:nvPicPr>
          <p:cNvPr id="204" name="Google Shape;204;p16"/>
          <p:cNvPicPr preferRelativeResize="0"/>
          <p:nvPr/>
        </p:nvPicPr>
        <p:blipFill rotWithShape="1">
          <a:blip r:embed="rId6">
            <a:alphaModFix/>
          </a:blip>
          <a:srcRect b="0" l="0" r="0" t="0"/>
          <a:stretch/>
        </p:blipFill>
        <p:spPr>
          <a:xfrm>
            <a:off x="4847590" y="4140200"/>
            <a:ext cx="2497455" cy="2219325"/>
          </a:xfrm>
          <a:prstGeom prst="rect">
            <a:avLst/>
          </a:prstGeom>
          <a:noFill/>
          <a:ln>
            <a:noFill/>
          </a:ln>
        </p:spPr>
      </p:pic>
      <p:sp>
        <p:nvSpPr>
          <p:cNvPr id="205" name="Google Shape;205;p16"/>
          <p:cNvSpPr txBox="1"/>
          <p:nvPr/>
        </p:nvSpPr>
        <p:spPr>
          <a:xfrm>
            <a:off x="4847590" y="6515735"/>
            <a:ext cx="2540000" cy="2755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10.1080/10705511.2015.1077335</a:t>
            </a:r>
            <a:endParaRPr/>
          </a:p>
        </p:txBody>
      </p:sp>
      <p:pic>
        <p:nvPicPr>
          <p:cNvPr id="206" name="Google Shape;206;p16"/>
          <p:cNvPicPr preferRelativeResize="0"/>
          <p:nvPr/>
        </p:nvPicPr>
        <p:blipFill rotWithShape="1">
          <a:blip r:embed="rId7">
            <a:alphaModFix/>
          </a:blip>
          <a:srcRect b="0" l="0" r="0" t="0"/>
          <a:stretch/>
        </p:blipFill>
        <p:spPr>
          <a:xfrm>
            <a:off x="7885430" y="1691005"/>
            <a:ext cx="3954145" cy="3564255"/>
          </a:xfrm>
          <a:prstGeom prst="rect">
            <a:avLst/>
          </a:prstGeom>
          <a:noFill/>
          <a:ln>
            <a:noFill/>
          </a:ln>
        </p:spPr>
      </p:pic>
      <p:sp>
        <p:nvSpPr>
          <p:cNvPr id="207" name="Google Shape;207;p16"/>
          <p:cNvSpPr txBox="1"/>
          <p:nvPr/>
        </p:nvSpPr>
        <p:spPr>
          <a:xfrm>
            <a:off x="7745095" y="5240655"/>
            <a:ext cx="4177030" cy="95313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400">
                <a:solidFill>
                  <a:schemeClr val="dk1"/>
                </a:solidFill>
                <a:latin typeface="Times New Roman"/>
                <a:ea typeface="Times New Roman"/>
                <a:cs typeface="Times New Roman"/>
                <a:sym typeface="Times New Roman"/>
              </a:rPr>
              <a:t>Speed curve smoothing: (top) speed curve before smoothing, (bottom) speed curve after smoothing.</a:t>
            </a:r>
            <a:endParaRPr/>
          </a:p>
          <a:p>
            <a:pPr indent="0" lvl="0" marL="0" marR="0" rtl="0" algn="just">
              <a:spcBef>
                <a:spcPts val="0"/>
              </a:spcBef>
              <a:spcAft>
                <a:spcPts val="0"/>
              </a:spcAft>
              <a:buNone/>
            </a:pPr>
            <a:r>
              <a:rPr lang="en-US" sz="1400">
                <a:solidFill>
                  <a:schemeClr val="dk1"/>
                </a:solidFill>
                <a:latin typeface="Times New Roman"/>
                <a:ea typeface="Times New Roman"/>
                <a:cs typeface="Times New Roman"/>
                <a:sym typeface="Times New Roman"/>
              </a:rPr>
              <a:t>https://hal.archives-ouvertes.fr/tel-01094740/file/RimSlamaThesis2014.pdf</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70C0"/>
              </a:buClr>
              <a:buSzPts val="5400"/>
              <a:buFont typeface="Arial"/>
              <a:buNone/>
            </a:pPr>
            <a:r>
              <a:rPr b="1" lang="en-US" sz="5400">
                <a:solidFill>
                  <a:srgbClr val="0070C0"/>
                </a:solidFill>
                <a:latin typeface="Arial"/>
                <a:ea typeface="Arial"/>
                <a:cs typeface="Arial"/>
                <a:sym typeface="Arial"/>
              </a:rPr>
              <a:t>Amination plot </a:t>
            </a:r>
            <a:endParaRPr/>
          </a:p>
        </p:txBody>
      </p:sp>
      <p:pic>
        <p:nvPicPr>
          <p:cNvPr descr="1_Tm4ko5TFpsN7KLSEYxLa9w" id="213" name="Google Shape;213;p17"/>
          <p:cNvPicPr preferRelativeResize="0"/>
          <p:nvPr>
            <p:ph idx="1" type="body"/>
          </p:nvPr>
        </p:nvPicPr>
        <p:blipFill rotWithShape="1">
          <a:blip r:embed="rId3">
            <a:alphaModFix/>
          </a:blip>
          <a:srcRect b="0" l="0" r="0" t="0"/>
          <a:stretch/>
        </p:blipFill>
        <p:spPr>
          <a:xfrm>
            <a:off x="6677025" y="1781810"/>
            <a:ext cx="4351655" cy="4351655"/>
          </a:xfrm>
          <a:prstGeom prst="rect">
            <a:avLst/>
          </a:prstGeom>
          <a:noFill/>
          <a:ln>
            <a:noFill/>
          </a:ln>
        </p:spPr>
      </p:pic>
      <p:pic>
        <p:nvPicPr>
          <p:cNvPr id="214" name="Google Shape;214;p17"/>
          <p:cNvPicPr preferRelativeResize="0"/>
          <p:nvPr/>
        </p:nvPicPr>
        <p:blipFill rotWithShape="1">
          <a:blip r:embed="rId4">
            <a:alphaModFix/>
          </a:blip>
          <a:srcRect b="0" l="0" r="0" t="0"/>
          <a:stretch/>
        </p:blipFill>
        <p:spPr>
          <a:xfrm>
            <a:off x="1427480" y="1734820"/>
            <a:ext cx="4406265" cy="4398645"/>
          </a:xfrm>
          <a:prstGeom prst="rect">
            <a:avLst/>
          </a:prstGeom>
          <a:noFill/>
          <a:ln>
            <a:noFill/>
          </a:ln>
        </p:spPr>
      </p:pic>
      <p:sp>
        <p:nvSpPr>
          <p:cNvPr id="215" name="Google Shape;215;p17"/>
          <p:cNvSpPr txBox="1"/>
          <p:nvPr/>
        </p:nvSpPr>
        <p:spPr>
          <a:xfrm>
            <a:off x="720725" y="6321425"/>
            <a:ext cx="10395585" cy="33718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https://www.datanovia.com/en/blog/gganimate-how-to-create-plots-with-beautiful-animation-in-r/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8"/>
          <p:cNvSpPr txBox="1"/>
          <p:nvPr>
            <p:ph type="title"/>
          </p:nvPr>
        </p:nvSpPr>
        <p:spPr>
          <a:xfrm>
            <a:off x="838200" y="365126"/>
            <a:ext cx="10515600" cy="83947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70C0"/>
              </a:buClr>
              <a:buSzPts val="4400"/>
              <a:buFont typeface="Arial"/>
              <a:buNone/>
            </a:pPr>
            <a:r>
              <a:rPr b="1" lang="en-US">
                <a:solidFill>
                  <a:srgbClr val="0070C0"/>
                </a:solidFill>
                <a:latin typeface="Arial"/>
                <a:ea typeface="Arial"/>
                <a:cs typeface="Arial"/>
                <a:sym typeface="Arial"/>
              </a:rPr>
              <a:t>Survival plot (Kaplan-Meier Curve)</a:t>
            </a:r>
            <a:endParaRPr b="1">
              <a:solidFill>
                <a:srgbClr val="0070C0"/>
              </a:solidFill>
              <a:latin typeface="Arial"/>
              <a:ea typeface="Arial"/>
              <a:cs typeface="Arial"/>
              <a:sym typeface="Arial"/>
            </a:endParaRPr>
          </a:p>
        </p:txBody>
      </p:sp>
      <p:pic>
        <p:nvPicPr>
          <p:cNvPr id="221" name="Google Shape;221;p18"/>
          <p:cNvPicPr preferRelativeResize="0"/>
          <p:nvPr>
            <p:ph idx="1" type="body"/>
          </p:nvPr>
        </p:nvPicPr>
        <p:blipFill rotWithShape="1">
          <a:blip r:embed="rId3">
            <a:alphaModFix/>
          </a:blip>
          <a:srcRect b="0" l="0" r="0" t="0"/>
          <a:stretch/>
        </p:blipFill>
        <p:spPr>
          <a:xfrm>
            <a:off x="4064635" y="1511470"/>
            <a:ext cx="4323715" cy="4632960"/>
          </a:xfrm>
          <a:prstGeom prst="rect">
            <a:avLst/>
          </a:prstGeom>
          <a:noFill/>
          <a:ln>
            <a:noFill/>
          </a:ln>
        </p:spPr>
      </p:pic>
      <p:sp>
        <p:nvSpPr>
          <p:cNvPr id="222" name="Google Shape;222;p18"/>
          <p:cNvSpPr txBox="1"/>
          <p:nvPr/>
        </p:nvSpPr>
        <p:spPr>
          <a:xfrm>
            <a:off x="389255" y="6310630"/>
            <a:ext cx="656971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http://www.sthda.com/english/wiki/survival-analysis-basics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19"/>
          <p:cNvSpPr txBox="1"/>
          <p:nvPr>
            <p:ph type="title"/>
          </p:nvPr>
        </p:nvSpPr>
        <p:spPr>
          <a:xfrm>
            <a:off x="838200" y="365126"/>
            <a:ext cx="10515600" cy="801146"/>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0070C0"/>
              </a:buClr>
              <a:buSzPct val="100000"/>
              <a:buFont typeface="Arial"/>
              <a:buNone/>
            </a:pPr>
            <a:r>
              <a:rPr b="1" lang="en-US" sz="5400">
                <a:solidFill>
                  <a:srgbClr val="0070C0"/>
                </a:solidFill>
                <a:latin typeface="Arial"/>
                <a:ea typeface="Arial"/>
                <a:cs typeface="Arial"/>
                <a:sym typeface="Arial"/>
              </a:rPr>
              <a:t>Binning and contour plot</a:t>
            </a:r>
            <a:endParaRPr/>
          </a:p>
        </p:txBody>
      </p:sp>
      <p:pic>
        <p:nvPicPr>
          <p:cNvPr id="228" name="Google Shape;228;p19"/>
          <p:cNvPicPr preferRelativeResize="0"/>
          <p:nvPr>
            <p:ph idx="1" type="body"/>
          </p:nvPr>
        </p:nvPicPr>
        <p:blipFill rotWithShape="1">
          <a:blip r:embed="rId3">
            <a:alphaModFix/>
          </a:blip>
          <a:srcRect b="0" l="0" r="0" t="0"/>
          <a:stretch/>
        </p:blipFill>
        <p:spPr>
          <a:xfrm>
            <a:off x="201930" y="2341880"/>
            <a:ext cx="4061460" cy="3249295"/>
          </a:xfrm>
          <a:prstGeom prst="rect">
            <a:avLst/>
          </a:prstGeom>
          <a:noFill/>
          <a:ln>
            <a:noFill/>
          </a:ln>
        </p:spPr>
      </p:pic>
      <p:sp>
        <p:nvSpPr>
          <p:cNvPr id="229" name="Google Shape;229;p19"/>
          <p:cNvSpPr txBox="1"/>
          <p:nvPr/>
        </p:nvSpPr>
        <p:spPr>
          <a:xfrm>
            <a:off x="201930" y="6396355"/>
            <a:ext cx="4711700" cy="3067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https://r-charts.com/correlation/hexbin-chart-ggplot2/</a:t>
            </a:r>
            <a:endParaRPr/>
          </a:p>
        </p:txBody>
      </p:sp>
      <p:pic>
        <p:nvPicPr>
          <p:cNvPr id="230" name="Google Shape;230;p19"/>
          <p:cNvPicPr preferRelativeResize="0"/>
          <p:nvPr/>
        </p:nvPicPr>
        <p:blipFill rotWithShape="1">
          <a:blip r:embed="rId4">
            <a:alphaModFix/>
          </a:blip>
          <a:srcRect b="0" l="0" r="0" t="0"/>
          <a:stretch/>
        </p:blipFill>
        <p:spPr>
          <a:xfrm>
            <a:off x="4476750" y="1453515"/>
            <a:ext cx="7522845" cy="2561590"/>
          </a:xfrm>
          <a:prstGeom prst="rect">
            <a:avLst/>
          </a:prstGeom>
          <a:noFill/>
          <a:ln>
            <a:noFill/>
          </a:ln>
        </p:spPr>
      </p:pic>
      <p:pic>
        <p:nvPicPr>
          <p:cNvPr id="231" name="Google Shape;231;p19"/>
          <p:cNvPicPr preferRelativeResize="0"/>
          <p:nvPr/>
        </p:nvPicPr>
        <p:blipFill rotWithShape="1">
          <a:blip r:embed="rId5">
            <a:alphaModFix/>
          </a:blip>
          <a:srcRect b="0" l="0" r="0" t="0"/>
          <a:stretch/>
        </p:blipFill>
        <p:spPr>
          <a:xfrm>
            <a:off x="4570095" y="4224655"/>
            <a:ext cx="2453005" cy="1962785"/>
          </a:xfrm>
          <a:prstGeom prst="rect">
            <a:avLst/>
          </a:prstGeom>
          <a:noFill/>
          <a:ln>
            <a:noFill/>
          </a:ln>
        </p:spPr>
      </p:pic>
      <p:pic>
        <p:nvPicPr>
          <p:cNvPr id="232" name="Google Shape;232;p19"/>
          <p:cNvPicPr preferRelativeResize="0"/>
          <p:nvPr/>
        </p:nvPicPr>
        <p:blipFill rotWithShape="1">
          <a:blip r:embed="rId6">
            <a:alphaModFix/>
          </a:blip>
          <a:srcRect b="0" l="0" r="0" t="0"/>
          <a:stretch/>
        </p:blipFill>
        <p:spPr>
          <a:xfrm>
            <a:off x="7099300" y="4244975"/>
            <a:ext cx="2277110" cy="1822450"/>
          </a:xfrm>
          <a:prstGeom prst="rect">
            <a:avLst/>
          </a:prstGeom>
          <a:noFill/>
          <a:ln>
            <a:noFill/>
          </a:ln>
        </p:spPr>
      </p:pic>
      <p:sp>
        <p:nvSpPr>
          <p:cNvPr id="233" name="Google Shape;233;p19"/>
          <p:cNvSpPr txBox="1"/>
          <p:nvPr/>
        </p:nvSpPr>
        <p:spPr>
          <a:xfrm>
            <a:off x="5114290" y="6238240"/>
            <a:ext cx="5559425" cy="4603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https://r-charts.com/correlation/contour-plot-ggplot2/</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https://vincenzocoia.com/post/contour_plots/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70C0"/>
              </a:buClr>
              <a:buSzPts val="4400"/>
              <a:buFont typeface="Arial"/>
              <a:buNone/>
            </a:pPr>
            <a:r>
              <a:rPr b="1" lang="en-US">
                <a:solidFill>
                  <a:srgbClr val="0070C0"/>
                </a:solidFill>
                <a:latin typeface="Arial"/>
                <a:ea typeface="Arial"/>
                <a:cs typeface="Arial"/>
                <a:sym typeface="Arial"/>
              </a:rPr>
              <a:t>3D contour plot for Gradient Descent</a:t>
            </a:r>
            <a:endParaRPr/>
          </a:p>
        </p:txBody>
      </p:sp>
      <p:sp>
        <p:nvSpPr>
          <p:cNvPr id="239" name="Google Shape;239;p20"/>
          <p:cNvSpPr txBox="1"/>
          <p:nvPr/>
        </p:nvSpPr>
        <p:spPr>
          <a:xfrm>
            <a:off x="218440" y="5981065"/>
            <a:ext cx="8935720" cy="52197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https://medium.com/@jackyfeng530/machine-learning-gradient-descent-8681c40d27c3</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http://www.adeveloperdiary.com/data-science/how-to-visualize-gradient-descent-using-contour-plot-in-python/</a:t>
            </a:r>
            <a:endParaRPr/>
          </a:p>
        </p:txBody>
      </p:sp>
      <p:pic>
        <p:nvPicPr>
          <p:cNvPr id="240" name="Google Shape;240;p20"/>
          <p:cNvPicPr preferRelativeResize="0"/>
          <p:nvPr/>
        </p:nvPicPr>
        <p:blipFill rotWithShape="1">
          <a:blip r:embed="rId3">
            <a:alphaModFix/>
          </a:blip>
          <a:srcRect b="0" l="0" r="0" t="0"/>
          <a:stretch/>
        </p:blipFill>
        <p:spPr>
          <a:xfrm>
            <a:off x="448310" y="2017395"/>
            <a:ext cx="4004310" cy="3283585"/>
          </a:xfrm>
          <a:prstGeom prst="rect">
            <a:avLst/>
          </a:prstGeom>
          <a:noFill/>
          <a:ln>
            <a:noFill/>
          </a:ln>
        </p:spPr>
      </p:pic>
      <p:pic>
        <p:nvPicPr>
          <p:cNvPr id="241" name="Google Shape;241;p20"/>
          <p:cNvPicPr preferRelativeResize="0"/>
          <p:nvPr/>
        </p:nvPicPr>
        <p:blipFill rotWithShape="1">
          <a:blip r:embed="rId4">
            <a:alphaModFix/>
          </a:blip>
          <a:srcRect b="0" l="0" r="0" t="0"/>
          <a:stretch/>
        </p:blipFill>
        <p:spPr>
          <a:xfrm>
            <a:off x="4700905" y="2093595"/>
            <a:ext cx="7201535" cy="292544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3"/>
          <p:cNvSpPr/>
          <p:nvPr/>
        </p:nvSpPr>
        <p:spPr>
          <a:xfrm>
            <a:off x="1134903" y="427100"/>
            <a:ext cx="9858694" cy="492443"/>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0" i="0" lang="en-US" sz="3200">
                <a:solidFill>
                  <a:srgbClr val="0070C0"/>
                </a:solidFill>
                <a:latin typeface="Arial"/>
                <a:ea typeface="Arial"/>
                <a:cs typeface="Arial"/>
                <a:sym typeface="Arial"/>
              </a:rPr>
              <a:t>Books, slides, exercises and solutions to exercises</a:t>
            </a:r>
            <a:endParaRPr/>
          </a:p>
        </p:txBody>
      </p:sp>
      <p:pic>
        <p:nvPicPr>
          <p:cNvPr id="96" name="Google Shape;96;p3"/>
          <p:cNvPicPr preferRelativeResize="0"/>
          <p:nvPr>
            <p:ph idx="1" type="body"/>
          </p:nvPr>
        </p:nvPicPr>
        <p:blipFill rotWithShape="1">
          <a:blip r:embed="rId3">
            <a:alphaModFix/>
          </a:blip>
          <a:srcRect b="0" l="0" r="0" t="0"/>
          <a:stretch/>
        </p:blipFill>
        <p:spPr>
          <a:xfrm>
            <a:off x="802005" y="1442720"/>
            <a:ext cx="2872105" cy="4351655"/>
          </a:xfrm>
          <a:prstGeom prst="rect">
            <a:avLst/>
          </a:prstGeom>
          <a:noFill/>
          <a:ln>
            <a:noFill/>
          </a:ln>
        </p:spPr>
      </p:pic>
      <p:sp>
        <p:nvSpPr>
          <p:cNvPr id="97" name="Google Shape;97;p3"/>
          <p:cNvSpPr txBox="1"/>
          <p:nvPr/>
        </p:nvSpPr>
        <p:spPr>
          <a:xfrm>
            <a:off x="1021715" y="6087110"/>
            <a:ext cx="2432050" cy="4603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Times New Roman"/>
                <a:ea typeface="Times New Roman"/>
                <a:cs typeface="Times New Roman"/>
                <a:sym typeface="Times New Roman"/>
              </a:rPr>
              <a:t>https://ggplot2-book.org/index.html</a:t>
            </a:r>
            <a:endParaRPr/>
          </a:p>
          <a:p>
            <a:pPr indent="0" lvl="0" marL="0" marR="0" rtl="0" algn="ctr">
              <a:spcBef>
                <a:spcPts val="0"/>
              </a:spcBef>
              <a:spcAft>
                <a:spcPts val="0"/>
              </a:spcAft>
              <a:buNone/>
            </a:pPr>
            <a:r>
              <a:rPr lang="en-US" sz="1200">
                <a:solidFill>
                  <a:schemeClr val="dk1"/>
                </a:solidFill>
                <a:latin typeface="Times New Roman"/>
                <a:ea typeface="Times New Roman"/>
                <a:cs typeface="Times New Roman"/>
                <a:sym typeface="Times New Roman"/>
              </a:rPr>
              <a:t>(GGP)</a:t>
            </a:r>
            <a:endParaRPr/>
          </a:p>
        </p:txBody>
      </p:sp>
      <p:pic>
        <p:nvPicPr>
          <p:cNvPr id="98" name="Google Shape;98;p3"/>
          <p:cNvPicPr preferRelativeResize="0"/>
          <p:nvPr/>
        </p:nvPicPr>
        <p:blipFill rotWithShape="1">
          <a:blip r:embed="rId4">
            <a:alphaModFix/>
          </a:blip>
          <a:srcRect b="0" l="0" r="0" t="0"/>
          <a:stretch/>
        </p:blipFill>
        <p:spPr>
          <a:xfrm>
            <a:off x="4622165" y="1442085"/>
            <a:ext cx="2884170" cy="4384040"/>
          </a:xfrm>
          <a:prstGeom prst="rect">
            <a:avLst/>
          </a:prstGeom>
          <a:noFill/>
          <a:ln>
            <a:noFill/>
          </a:ln>
        </p:spPr>
      </p:pic>
      <p:sp>
        <p:nvSpPr>
          <p:cNvPr id="99" name="Google Shape;99;p3"/>
          <p:cNvSpPr txBox="1"/>
          <p:nvPr/>
        </p:nvSpPr>
        <p:spPr>
          <a:xfrm>
            <a:off x="4079240" y="6062345"/>
            <a:ext cx="3854450" cy="4603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Times New Roman"/>
                <a:ea typeface="Times New Roman"/>
                <a:cs typeface="Times New Roman"/>
                <a:sym typeface="Times New Roman"/>
              </a:rPr>
              <a:t>https://link.springer.com/book/10.1007/978-3-540-33037-0</a:t>
            </a:r>
            <a:endParaRPr/>
          </a:p>
          <a:p>
            <a:pPr indent="0" lvl="0" marL="0" marR="0" rtl="0" algn="ctr">
              <a:spcBef>
                <a:spcPts val="0"/>
              </a:spcBef>
              <a:spcAft>
                <a:spcPts val="0"/>
              </a:spcAft>
              <a:buNone/>
            </a:pPr>
            <a:r>
              <a:rPr lang="en-US" sz="1200">
                <a:solidFill>
                  <a:schemeClr val="dk1"/>
                </a:solidFill>
                <a:latin typeface="Times New Roman"/>
                <a:ea typeface="Times New Roman"/>
                <a:cs typeface="Times New Roman"/>
                <a:sym typeface="Times New Roman"/>
              </a:rPr>
              <a:t>(HDV)</a:t>
            </a:r>
            <a:endParaRPr/>
          </a:p>
        </p:txBody>
      </p:sp>
      <p:pic>
        <p:nvPicPr>
          <p:cNvPr id="100" name="Google Shape;100;p3"/>
          <p:cNvPicPr preferRelativeResize="0"/>
          <p:nvPr/>
        </p:nvPicPr>
        <p:blipFill rotWithShape="1">
          <a:blip r:embed="rId5">
            <a:alphaModFix/>
          </a:blip>
          <a:srcRect b="0" l="0" r="0" t="0"/>
          <a:stretch/>
        </p:blipFill>
        <p:spPr>
          <a:xfrm>
            <a:off x="8357870" y="1489710"/>
            <a:ext cx="3330575" cy="4336415"/>
          </a:xfrm>
          <a:prstGeom prst="rect">
            <a:avLst/>
          </a:prstGeom>
          <a:noFill/>
          <a:ln>
            <a:noFill/>
          </a:ln>
        </p:spPr>
      </p:pic>
      <p:sp>
        <p:nvSpPr>
          <p:cNvPr id="101" name="Google Shape;101;p3"/>
          <p:cNvSpPr txBox="1"/>
          <p:nvPr/>
        </p:nvSpPr>
        <p:spPr>
          <a:xfrm>
            <a:off x="8357870" y="5922010"/>
            <a:ext cx="3386455" cy="73723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Times New Roman"/>
                <a:ea typeface="Times New Roman"/>
                <a:cs typeface="Times New Roman"/>
                <a:sym typeface="Times New Roman"/>
              </a:rPr>
              <a:t>https://www.iaacblog.com/programs/books-about-data-visualization/</a:t>
            </a:r>
            <a:endParaRPr/>
          </a:p>
          <a:p>
            <a:pPr indent="0" lvl="0" marL="0" marR="0" rtl="0" algn="ctr">
              <a:spcBef>
                <a:spcPts val="0"/>
              </a:spcBef>
              <a:spcAft>
                <a:spcPts val="0"/>
              </a:spcAft>
              <a:buNone/>
            </a:pPr>
            <a:r>
              <a:rPr lang="en-US" sz="1400">
                <a:solidFill>
                  <a:schemeClr val="dk1"/>
                </a:solidFill>
                <a:latin typeface="Times New Roman"/>
                <a:ea typeface="Times New Roman"/>
                <a:cs typeface="Times New Roman"/>
                <a:sym typeface="Times New Roman"/>
              </a:rPr>
              <a:t>(VD)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70C0"/>
              </a:buClr>
              <a:buSzPts val="4800"/>
              <a:buFont typeface="Arial"/>
              <a:buNone/>
            </a:pPr>
            <a:r>
              <a:rPr b="1" lang="en-US" sz="4800">
                <a:solidFill>
                  <a:srgbClr val="0070C0"/>
                </a:solidFill>
                <a:latin typeface="Arial"/>
                <a:ea typeface="Arial"/>
                <a:cs typeface="Arial"/>
                <a:sym typeface="Arial"/>
              </a:rPr>
              <a:t>Dotplot and jitter plot</a:t>
            </a:r>
            <a:endParaRPr/>
          </a:p>
        </p:txBody>
      </p:sp>
      <p:pic>
        <p:nvPicPr>
          <p:cNvPr id="247" name="Google Shape;247;p21"/>
          <p:cNvPicPr preferRelativeResize="0"/>
          <p:nvPr>
            <p:ph idx="1" type="body"/>
          </p:nvPr>
        </p:nvPicPr>
        <p:blipFill rotWithShape="1">
          <a:blip r:embed="rId3">
            <a:alphaModFix/>
          </a:blip>
          <a:srcRect b="0" l="0" r="0" t="0"/>
          <a:stretch/>
        </p:blipFill>
        <p:spPr>
          <a:xfrm>
            <a:off x="599440" y="2121535"/>
            <a:ext cx="4933950" cy="3657600"/>
          </a:xfrm>
          <a:prstGeom prst="rect">
            <a:avLst/>
          </a:prstGeom>
          <a:noFill/>
          <a:ln>
            <a:noFill/>
          </a:ln>
        </p:spPr>
      </p:pic>
      <p:pic>
        <p:nvPicPr>
          <p:cNvPr id="248" name="Google Shape;248;p21"/>
          <p:cNvPicPr preferRelativeResize="0"/>
          <p:nvPr/>
        </p:nvPicPr>
        <p:blipFill rotWithShape="1">
          <a:blip r:embed="rId4">
            <a:alphaModFix/>
          </a:blip>
          <a:srcRect b="0" l="0" r="0" t="0"/>
          <a:stretch/>
        </p:blipFill>
        <p:spPr>
          <a:xfrm>
            <a:off x="6684010" y="1929130"/>
            <a:ext cx="3746500" cy="416623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70C0"/>
              </a:buClr>
              <a:buSzPts val="4400"/>
              <a:buFont typeface="Arial"/>
              <a:buNone/>
            </a:pPr>
            <a:r>
              <a:rPr b="1" lang="en-US">
                <a:solidFill>
                  <a:srgbClr val="0070C0"/>
                </a:solidFill>
                <a:latin typeface="Arial"/>
                <a:ea typeface="Arial"/>
                <a:cs typeface="Arial"/>
                <a:sym typeface="Arial"/>
              </a:rPr>
              <a:t>Volcano vs MA (Bland–Altman) plot</a:t>
            </a:r>
            <a:endParaRPr b="1">
              <a:solidFill>
                <a:srgbClr val="0070C0"/>
              </a:solidFill>
              <a:latin typeface="Arial"/>
              <a:ea typeface="Arial"/>
              <a:cs typeface="Arial"/>
              <a:sym typeface="Arial"/>
            </a:endParaRPr>
          </a:p>
        </p:txBody>
      </p:sp>
      <p:pic>
        <p:nvPicPr>
          <p:cNvPr id="254" name="Google Shape;254;p22"/>
          <p:cNvPicPr preferRelativeResize="0"/>
          <p:nvPr>
            <p:ph idx="1" type="body"/>
          </p:nvPr>
        </p:nvPicPr>
        <p:blipFill rotWithShape="1">
          <a:blip r:embed="rId3">
            <a:alphaModFix/>
          </a:blip>
          <a:srcRect b="0" l="0" r="0" t="0"/>
          <a:stretch/>
        </p:blipFill>
        <p:spPr>
          <a:xfrm>
            <a:off x="532765" y="2004695"/>
            <a:ext cx="5050155" cy="3257550"/>
          </a:xfrm>
          <a:prstGeom prst="rect">
            <a:avLst/>
          </a:prstGeom>
          <a:noFill/>
          <a:ln>
            <a:noFill/>
          </a:ln>
        </p:spPr>
      </p:pic>
      <p:sp>
        <p:nvSpPr>
          <p:cNvPr id="255" name="Google Shape;255;p22"/>
          <p:cNvSpPr txBox="1"/>
          <p:nvPr/>
        </p:nvSpPr>
        <p:spPr>
          <a:xfrm>
            <a:off x="227330" y="6184265"/>
            <a:ext cx="6181090" cy="3067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https://biocorecrg.github.io/CRG_RIntroduction/volcano-plots.html</a:t>
            </a:r>
            <a:endParaRPr/>
          </a:p>
        </p:txBody>
      </p:sp>
      <p:pic>
        <p:nvPicPr>
          <p:cNvPr id="256" name="Google Shape;256;p22"/>
          <p:cNvPicPr preferRelativeResize="0"/>
          <p:nvPr/>
        </p:nvPicPr>
        <p:blipFill rotWithShape="1">
          <a:blip r:embed="rId4">
            <a:alphaModFix/>
          </a:blip>
          <a:srcRect b="0" l="0" r="0" t="0"/>
          <a:stretch/>
        </p:blipFill>
        <p:spPr>
          <a:xfrm>
            <a:off x="6196330" y="1922145"/>
            <a:ext cx="5534025" cy="3423285"/>
          </a:xfrm>
          <a:prstGeom prst="rect">
            <a:avLst/>
          </a:prstGeom>
          <a:noFill/>
          <a:ln>
            <a:noFill/>
          </a:ln>
        </p:spPr>
      </p:pic>
      <p:sp>
        <p:nvSpPr>
          <p:cNvPr id="257" name="Google Shape;257;p22"/>
          <p:cNvSpPr txBox="1"/>
          <p:nvPr/>
        </p:nvSpPr>
        <p:spPr>
          <a:xfrm>
            <a:off x="6196330" y="6184265"/>
            <a:ext cx="5807075" cy="3067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https://rpkgs.datanovia.com/ggpubr/reference/ggmaplot.html</a:t>
            </a:r>
            <a:endParaRPr/>
          </a:p>
        </p:txBody>
      </p:sp>
      <p:sp>
        <p:nvSpPr>
          <p:cNvPr id="258" name="Google Shape;258;p22"/>
          <p:cNvSpPr txBox="1"/>
          <p:nvPr/>
        </p:nvSpPr>
        <p:spPr>
          <a:xfrm>
            <a:off x="2034540" y="5648960"/>
            <a:ext cx="675640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http://onetipperday.sterding.com/2012/11/t-test-volcano-plot.html</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23"/>
          <p:cNvSpPr txBox="1"/>
          <p:nvPr>
            <p:ph type="title"/>
          </p:nvPr>
        </p:nvSpPr>
        <p:spPr>
          <a:xfrm>
            <a:off x="509217" y="365125"/>
            <a:ext cx="10844583"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70C0"/>
              </a:buClr>
              <a:buSzPts val="4400"/>
              <a:buFont typeface="Arial"/>
              <a:buNone/>
            </a:pPr>
            <a:r>
              <a:rPr b="1" lang="en-US">
                <a:solidFill>
                  <a:srgbClr val="0070C0"/>
                </a:solidFill>
                <a:latin typeface="Arial"/>
                <a:ea typeface="Arial"/>
                <a:cs typeface="Arial"/>
                <a:sym typeface="Arial"/>
              </a:rPr>
              <a:t>Circos plot</a:t>
            </a:r>
            <a:endParaRPr/>
          </a:p>
        </p:txBody>
      </p:sp>
      <p:pic>
        <p:nvPicPr>
          <p:cNvPr id="264" name="Google Shape;264;p23"/>
          <p:cNvPicPr preferRelativeResize="0"/>
          <p:nvPr>
            <p:ph idx="1" type="body"/>
          </p:nvPr>
        </p:nvPicPr>
        <p:blipFill rotWithShape="1">
          <a:blip r:embed="rId3">
            <a:alphaModFix/>
          </a:blip>
          <a:srcRect b="1996" l="273" r="-273" t="1878"/>
          <a:stretch/>
        </p:blipFill>
        <p:spPr>
          <a:xfrm>
            <a:off x="5650230" y="373380"/>
            <a:ext cx="6271260" cy="6111875"/>
          </a:xfrm>
          <a:prstGeom prst="rect">
            <a:avLst/>
          </a:prstGeom>
          <a:noFill/>
          <a:ln>
            <a:noFill/>
          </a:ln>
        </p:spPr>
      </p:pic>
      <p:sp>
        <p:nvSpPr>
          <p:cNvPr id="265" name="Google Shape;265;p23"/>
          <p:cNvSpPr txBox="1"/>
          <p:nvPr/>
        </p:nvSpPr>
        <p:spPr>
          <a:xfrm>
            <a:off x="167640" y="6485255"/>
            <a:ext cx="5637530" cy="2755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https://bmcbioinformatics.biomedcentral.com/articles/10.1186/1471-2105-14-244</a:t>
            </a:r>
            <a:endParaRPr/>
          </a:p>
        </p:txBody>
      </p:sp>
      <p:pic>
        <p:nvPicPr>
          <p:cNvPr id="266" name="Google Shape;266;p23"/>
          <p:cNvPicPr preferRelativeResize="0"/>
          <p:nvPr/>
        </p:nvPicPr>
        <p:blipFill rotWithShape="1">
          <a:blip r:embed="rId4">
            <a:alphaModFix/>
          </a:blip>
          <a:srcRect b="0" l="0" r="0" t="0"/>
          <a:stretch/>
        </p:blipFill>
        <p:spPr>
          <a:xfrm>
            <a:off x="570230" y="1848485"/>
            <a:ext cx="4695190" cy="417576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70C0"/>
              </a:buClr>
              <a:buSzPts val="4400"/>
              <a:buFont typeface="Arial"/>
              <a:buNone/>
            </a:pPr>
            <a:r>
              <a:rPr b="1" lang="en-US">
                <a:solidFill>
                  <a:srgbClr val="0070C0"/>
                </a:solidFill>
                <a:latin typeface="Arial"/>
                <a:ea typeface="Arial"/>
                <a:cs typeface="Arial"/>
                <a:sym typeface="Arial"/>
              </a:rPr>
              <a:t>3D plot</a:t>
            </a:r>
            <a:endParaRPr/>
          </a:p>
        </p:txBody>
      </p:sp>
      <p:sp>
        <p:nvSpPr>
          <p:cNvPr id="272" name="Google Shape;272;p24"/>
          <p:cNvSpPr txBox="1"/>
          <p:nvPr/>
        </p:nvSpPr>
        <p:spPr>
          <a:xfrm>
            <a:off x="838200" y="6177280"/>
            <a:ext cx="10515600" cy="4603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http://www.sthda.com/english/wiki/impressive-package-for-3d-and-4d-graph-r-software-and-data-visualization</a:t>
            </a:r>
            <a:endParaRPr/>
          </a:p>
          <a:p>
            <a:pPr indent="0" lvl="0" marL="0" marR="0" rtl="0" algn="l">
              <a:spcBef>
                <a:spcPts val="0"/>
              </a:spcBef>
              <a:spcAft>
                <a:spcPts val="0"/>
              </a:spcAft>
              <a:buNone/>
            </a:pPr>
            <a:r>
              <a:rPr lang="en-US" sz="1200">
                <a:solidFill>
                  <a:schemeClr val="dk1"/>
                </a:solidFill>
                <a:latin typeface="Calibri"/>
                <a:ea typeface="Calibri"/>
                <a:cs typeface="Calibri"/>
                <a:sym typeface="Calibri"/>
              </a:rPr>
              <a:t>https://stackoverflow.com/questions/43330727/how-to-plot-three-dimension-data-or-four-dimension-data-to-filled-contour-plot-o</a:t>
            </a:r>
            <a:endParaRPr/>
          </a:p>
        </p:txBody>
      </p:sp>
      <p:pic>
        <p:nvPicPr>
          <p:cNvPr id="273" name="Google Shape;273;p24"/>
          <p:cNvPicPr preferRelativeResize="0"/>
          <p:nvPr>
            <p:ph idx="1" type="body"/>
          </p:nvPr>
        </p:nvPicPr>
        <p:blipFill rotWithShape="1">
          <a:blip r:embed="rId3">
            <a:alphaModFix/>
          </a:blip>
          <a:srcRect b="0" l="0" r="0" t="0"/>
          <a:stretch/>
        </p:blipFill>
        <p:spPr>
          <a:xfrm>
            <a:off x="1071880" y="1568450"/>
            <a:ext cx="4351655" cy="4351655"/>
          </a:xfrm>
          <a:prstGeom prst="rect">
            <a:avLst/>
          </a:prstGeom>
          <a:noFill/>
          <a:ln>
            <a:noFill/>
          </a:ln>
        </p:spPr>
      </p:pic>
      <p:pic>
        <p:nvPicPr>
          <p:cNvPr id="274" name="Google Shape;274;p24"/>
          <p:cNvPicPr preferRelativeResize="0"/>
          <p:nvPr/>
        </p:nvPicPr>
        <p:blipFill rotWithShape="1">
          <a:blip r:embed="rId4">
            <a:alphaModFix/>
          </a:blip>
          <a:srcRect b="0" l="0" r="0" t="0"/>
          <a:stretch/>
        </p:blipFill>
        <p:spPr>
          <a:xfrm>
            <a:off x="6672580" y="2063115"/>
            <a:ext cx="4312920" cy="3228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70C0"/>
              </a:buClr>
              <a:buSzPts val="4400"/>
              <a:buFont typeface="Arial"/>
              <a:buNone/>
            </a:pPr>
            <a:r>
              <a:rPr b="1" lang="en-US">
                <a:solidFill>
                  <a:srgbClr val="0070C0"/>
                </a:solidFill>
                <a:latin typeface="Arial"/>
                <a:ea typeface="Arial"/>
                <a:cs typeface="Arial"/>
                <a:sym typeface="Arial"/>
              </a:rPr>
              <a:t>Linked Views for Visual Exploration</a:t>
            </a:r>
            <a:endParaRPr/>
          </a:p>
        </p:txBody>
      </p:sp>
      <p:pic>
        <p:nvPicPr>
          <p:cNvPr id="280" name="Google Shape;280;p25"/>
          <p:cNvPicPr preferRelativeResize="0"/>
          <p:nvPr>
            <p:ph idx="1" type="body"/>
          </p:nvPr>
        </p:nvPicPr>
        <p:blipFill rotWithShape="1">
          <a:blip r:embed="rId3">
            <a:alphaModFix/>
          </a:blip>
          <a:srcRect b="0" l="0" r="0" t="0"/>
          <a:stretch/>
        </p:blipFill>
        <p:spPr>
          <a:xfrm>
            <a:off x="2832100" y="1825625"/>
            <a:ext cx="6527165" cy="435165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70C0"/>
              </a:buClr>
              <a:buSzPts val="4400"/>
              <a:buFont typeface="Arial"/>
              <a:buNone/>
            </a:pPr>
            <a:r>
              <a:rPr b="1" lang="en-US">
                <a:solidFill>
                  <a:srgbClr val="0070C0"/>
                </a:solidFill>
                <a:latin typeface="Arial"/>
                <a:ea typeface="Arial"/>
                <a:cs typeface="Arial"/>
                <a:sym typeface="Arial"/>
              </a:rPr>
              <a:t>Linked Views for Visual Exploration</a:t>
            </a:r>
            <a:endParaRPr/>
          </a:p>
        </p:txBody>
      </p:sp>
      <p:pic>
        <p:nvPicPr>
          <p:cNvPr id="286" name="Google Shape;286;p26"/>
          <p:cNvPicPr preferRelativeResize="0"/>
          <p:nvPr>
            <p:ph idx="1" type="body"/>
          </p:nvPr>
        </p:nvPicPr>
        <p:blipFill rotWithShape="1">
          <a:blip r:embed="rId3">
            <a:alphaModFix/>
          </a:blip>
          <a:srcRect b="0" l="0" r="0" t="953"/>
          <a:stretch/>
        </p:blipFill>
        <p:spPr>
          <a:xfrm>
            <a:off x="2792095" y="1867128"/>
            <a:ext cx="6606540" cy="431015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70C0"/>
              </a:buClr>
              <a:buSzPts val="4400"/>
              <a:buFont typeface="Arial"/>
              <a:buNone/>
            </a:pPr>
            <a:r>
              <a:rPr b="1" lang="en-US">
                <a:solidFill>
                  <a:srgbClr val="0070C0"/>
                </a:solidFill>
                <a:latin typeface="Arial"/>
                <a:ea typeface="Arial"/>
                <a:cs typeface="Arial"/>
                <a:sym typeface="Arial"/>
              </a:rPr>
              <a:t>Draw Cell</a:t>
            </a:r>
            <a:endParaRPr/>
          </a:p>
        </p:txBody>
      </p:sp>
      <p:pic>
        <p:nvPicPr>
          <p:cNvPr id="292" name="Google Shape;292;p27"/>
          <p:cNvPicPr preferRelativeResize="0"/>
          <p:nvPr/>
        </p:nvPicPr>
        <p:blipFill rotWithShape="1">
          <a:blip r:embed="rId3">
            <a:alphaModFix/>
          </a:blip>
          <a:srcRect b="17079" l="7401" r="56308" t="12874"/>
          <a:stretch/>
        </p:blipFill>
        <p:spPr>
          <a:xfrm>
            <a:off x="4833620" y="2333625"/>
            <a:ext cx="3392805" cy="2694940"/>
          </a:xfrm>
          <a:prstGeom prst="rect">
            <a:avLst/>
          </a:prstGeom>
          <a:noFill/>
          <a:ln>
            <a:noFill/>
          </a:ln>
        </p:spPr>
      </p:pic>
      <p:pic>
        <p:nvPicPr>
          <p:cNvPr id="293" name="Google Shape;293;p27"/>
          <p:cNvPicPr preferRelativeResize="0"/>
          <p:nvPr/>
        </p:nvPicPr>
        <p:blipFill rotWithShape="1">
          <a:blip r:embed="rId4">
            <a:alphaModFix/>
          </a:blip>
          <a:srcRect b="15312" l="4601" r="57407" t="0"/>
          <a:stretch/>
        </p:blipFill>
        <p:spPr>
          <a:xfrm>
            <a:off x="8752840" y="2333625"/>
            <a:ext cx="2767330" cy="2538730"/>
          </a:xfrm>
          <a:prstGeom prst="rect">
            <a:avLst/>
          </a:prstGeom>
          <a:noFill/>
          <a:ln>
            <a:noFill/>
          </a:ln>
        </p:spPr>
      </p:pic>
      <p:sp>
        <p:nvSpPr>
          <p:cNvPr id="294" name="Google Shape;294;p27"/>
          <p:cNvSpPr txBox="1"/>
          <p:nvPr/>
        </p:nvSpPr>
        <p:spPr>
          <a:xfrm>
            <a:off x="444500" y="6202045"/>
            <a:ext cx="403987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https://github.com/svalvaro/drawCell</a:t>
            </a:r>
            <a:endParaRPr/>
          </a:p>
        </p:txBody>
      </p:sp>
      <p:pic>
        <p:nvPicPr>
          <p:cNvPr id="295" name="Google Shape;295;p27"/>
          <p:cNvPicPr preferRelativeResize="0"/>
          <p:nvPr/>
        </p:nvPicPr>
        <p:blipFill rotWithShape="1">
          <a:blip r:embed="rId5">
            <a:alphaModFix/>
          </a:blip>
          <a:srcRect b="15806" l="1469" r="52059" t="1020"/>
          <a:stretch/>
        </p:blipFill>
        <p:spPr>
          <a:xfrm>
            <a:off x="622300" y="2333625"/>
            <a:ext cx="3684905" cy="271399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70C0"/>
              </a:buClr>
              <a:buSzPts val="4400"/>
              <a:buFont typeface="Arial"/>
              <a:buNone/>
            </a:pPr>
            <a:r>
              <a:rPr b="1" lang="en-US">
                <a:solidFill>
                  <a:srgbClr val="0070C0"/>
                </a:solidFill>
                <a:latin typeface="Arial"/>
                <a:ea typeface="Arial"/>
                <a:cs typeface="Arial"/>
                <a:sym typeface="Arial"/>
              </a:rPr>
              <a:t>Visualizing Images in pathology</a:t>
            </a:r>
            <a:endParaRPr b="1">
              <a:solidFill>
                <a:srgbClr val="0070C0"/>
              </a:solidFill>
              <a:latin typeface="Arial"/>
              <a:ea typeface="Arial"/>
              <a:cs typeface="Arial"/>
              <a:sym typeface="Arial"/>
            </a:endParaRPr>
          </a:p>
        </p:txBody>
      </p:sp>
      <p:pic>
        <p:nvPicPr>
          <p:cNvPr id="301" name="Google Shape;301;p28"/>
          <p:cNvPicPr preferRelativeResize="0"/>
          <p:nvPr>
            <p:ph idx="1" type="body"/>
          </p:nvPr>
        </p:nvPicPr>
        <p:blipFill rotWithShape="1">
          <a:blip r:embed="rId3">
            <a:alphaModFix/>
          </a:blip>
          <a:srcRect b="0" l="0" r="0" t="0"/>
          <a:stretch/>
        </p:blipFill>
        <p:spPr>
          <a:xfrm>
            <a:off x="635000" y="1773555"/>
            <a:ext cx="4366895" cy="2887345"/>
          </a:xfrm>
          <a:prstGeom prst="rect">
            <a:avLst/>
          </a:prstGeom>
          <a:noFill/>
          <a:ln>
            <a:noFill/>
          </a:ln>
        </p:spPr>
      </p:pic>
      <p:sp>
        <p:nvSpPr>
          <p:cNvPr id="302" name="Google Shape;302;p28"/>
          <p:cNvSpPr txBox="1"/>
          <p:nvPr/>
        </p:nvSpPr>
        <p:spPr>
          <a:xfrm>
            <a:off x="233680" y="4970780"/>
            <a:ext cx="5551805" cy="147637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Different digital images of the same region on a glass slide photographed at the same magnification by six different pathologists, each using similar microscopes and the same attached digital cameras (HER-2/neu immunohistochemical stain)</a:t>
            </a:r>
            <a:endParaRPr/>
          </a:p>
        </p:txBody>
      </p:sp>
      <p:pic>
        <p:nvPicPr>
          <p:cNvPr id="303" name="Google Shape;303;p28"/>
          <p:cNvPicPr preferRelativeResize="0"/>
          <p:nvPr/>
        </p:nvPicPr>
        <p:blipFill rotWithShape="1">
          <a:blip r:embed="rId4">
            <a:alphaModFix/>
          </a:blip>
          <a:srcRect b="0" l="0" r="0" t="0"/>
          <a:stretch/>
        </p:blipFill>
        <p:spPr>
          <a:xfrm>
            <a:off x="6612255" y="1793240"/>
            <a:ext cx="4447540" cy="2867660"/>
          </a:xfrm>
          <a:prstGeom prst="rect">
            <a:avLst/>
          </a:prstGeom>
          <a:noFill/>
          <a:ln>
            <a:noFill/>
          </a:ln>
        </p:spPr>
      </p:pic>
      <p:sp>
        <p:nvSpPr>
          <p:cNvPr id="304" name="Google Shape;304;p28"/>
          <p:cNvSpPr txBox="1"/>
          <p:nvPr/>
        </p:nvSpPr>
        <p:spPr>
          <a:xfrm>
            <a:off x="6490970" y="4970780"/>
            <a:ext cx="4690110" cy="119888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Whole slide images help create a “virtual multiheaded microscope” that supports interactive education (Image courtesy of BioImagene)</a:t>
            </a:r>
            <a:endParaRPr/>
          </a:p>
        </p:txBody>
      </p:sp>
      <p:sp>
        <p:nvSpPr>
          <p:cNvPr id="305" name="Google Shape;305;p28"/>
          <p:cNvSpPr txBox="1"/>
          <p:nvPr/>
        </p:nvSpPr>
        <p:spPr>
          <a:xfrm>
            <a:off x="7185025" y="6396355"/>
            <a:ext cx="4768850" cy="3067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https://www.ncbi.nlm.nih.gov/pmc/articles/PMC2941968/</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70C0"/>
              </a:buClr>
              <a:buSzPts val="4400"/>
              <a:buFont typeface="Arial"/>
              <a:buNone/>
            </a:pPr>
            <a:r>
              <a:rPr b="1" lang="en-US">
                <a:solidFill>
                  <a:srgbClr val="0070C0"/>
                </a:solidFill>
                <a:latin typeface="Arial"/>
                <a:ea typeface="Arial"/>
                <a:cs typeface="Arial"/>
                <a:sym typeface="Arial"/>
              </a:rPr>
              <a:t>Inkscape for scientists: Making a data figure for a publication</a:t>
            </a:r>
            <a:endParaRPr/>
          </a:p>
        </p:txBody>
      </p:sp>
      <p:pic>
        <p:nvPicPr>
          <p:cNvPr id="311" name="Google Shape;311;p29"/>
          <p:cNvPicPr preferRelativeResize="0"/>
          <p:nvPr>
            <p:ph idx="1" type="body"/>
          </p:nvPr>
        </p:nvPicPr>
        <p:blipFill rotWithShape="1">
          <a:blip r:embed="rId3">
            <a:alphaModFix/>
          </a:blip>
          <a:srcRect b="0" l="0" r="0" t="0"/>
          <a:stretch/>
        </p:blipFill>
        <p:spPr>
          <a:xfrm>
            <a:off x="2003425" y="1825625"/>
            <a:ext cx="8184515" cy="435165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70C0"/>
              </a:buClr>
              <a:buSzPts val="4400"/>
              <a:buFont typeface="Arial"/>
              <a:buNone/>
            </a:pPr>
            <a:r>
              <a:rPr b="1" lang="en-US">
                <a:solidFill>
                  <a:srgbClr val="0070C0"/>
                </a:solidFill>
                <a:latin typeface="Arial"/>
                <a:ea typeface="Arial"/>
                <a:cs typeface="Arial"/>
                <a:sym typeface="Arial"/>
              </a:rPr>
              <a:t>Why Do We Visualize Data?</a:t>
            </a:r>
            <a:endParaRPr/>
          </a:p>
        </p:txBody>
      </p:sp>
      <p:pic>
        <p:nvPicPr>
          <p:cNvPr id="317" name="Google Shape;317;p30"/>
          <p:cNvPicPr preferRelativeResize="0"/>
          <p:nvPr>
            <p:ph idx="1" type="body"/>
          </p:nvPr>
        </p:nvPicPr>
        <p:blipFill rotWithShape="1">
          <a:blip r:embed="rId3">
            <a:alphaModFix/>
          </a:blip>
          <a:srcRect b="0" l="0" r="0" t="0"/>
          <a:stretch/>
        </p:blipFill>
        <p:spPr>
          <a:xfrm>
            <a:off x="675005" y="1833880"/>
            <a:ext cx="4732655" cy="4351655"/>
          </a:xfrm>
          <a:prstGeom prst="rect">
            <a:avLst/>
          </a:prstGeom>
          <a:noFill/>
          <a:ln>
            <a:noFill/>
          </a:ln>
        </p:spPr>
      </p:pic>
      <p:pic>
        <p:nvPicPr>
          <p:cNvPr id="318" name="Google Shape;318;p30"/>
          <p:cNvPicPr preferRelativeResize="0"/>
          <p:nvPr/>
        </p:nvPicPr>
        <p:blipFill rotWithShape="1">
          <a:blip r:embed="rId4">
            <a:alphaModFix/>
          </a:blip>
          <a:srcRect b="0" l="0" r="0" t="0"/>
          <a:stretch/>
        </p:blipFill>
        <p:spPr>
          <a:xfrm>
            <a:off x="6073775" y="1850390"/>
            <a:ext cx="4707255" cy="431736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4"/>
          <p:cNvSpPr txBox="1"/>
          <p:nvPr>
            <p:ph type="title"/>
          </p:nvPr>
        </p:nvSpPr>
        <p:spPr>
          <a:xfrm>
            <a:off x="1938307" y="156377"/>
            <a:ext cx="8074447" cy="689910"/>
          </a:xfrm>
          <a:prstGeom prst="rect">
            <a:avLst/>
          </a:prstGeom>
          <a:noFill/>
          <a:ln>
            <a:noFill/>
          </a:ln>
        </p:spPr>
        <p:txBody>
          <a:bodyPr anchorCtr="0" anchor="ctr" bIns="0" lIns="0" spcFirstLastPara="1" rIns="0" wrap="square" tIns="12675">
            <a:spAutoFit/>
          </a:bodyPr>
          <a:lstStyle/>
          <a:p>
            <a:pPr indent="0" lvl="0" marL="12700" rtl="0" algn="ctr">
              <a:lnSpc>
                <a:spcPct val="100000"/>
              </a:lnSpc>
              <a:spcBef>
                <a:spcPts val="0"/>
              </a:spcBef>
              <a:spcAft>
                <a:spcPts val="0"/>
              </a:spcAft>
              <a:buClr>
                <a:srgbClr val="0070C0"/>
              </a:buClr>
              <a:buSzPts val="4400"/>
              <a:buFont typeface="Arial"/>
              <a:buNone/>
            </a:pPr>
            <a:r>
              <a:rPr b="1" lang="en-US">
                <a:solidFill>
                  <a:srgbClr val="0070C0"/>
                </a:solidFill>
                <a:latin typeface="Arial"/>
                <a:ea typeface="Arial"/>
                <a:cs typeface="Arial"/>
                <a:sym typeface="Arial"/>
              </a:rPr>
              <a:t>Roadmap of today lecture</a:t>
            </a:r>
            <a:endParaRPr/>
          </a:p>
        </p:txBody>
      </p:sp>
      <p:sp>
        <p:nvSpPr>
          <p:cNvPr id="107" name="Google Shape;107;p4"/>
          <p:cNvSpPr/>
          <p:nvPr/>
        </p:nvSpPr>
        <p:spPr>
          <a:xfrm>
            <a:off x="2579402" y="992658"/>
            <a:ext cx="7115030" cy="0"/>
          </a:xfrm>
          <a:custGeom>
            <a:rect b="b" l="l" r="r" t="t"/>
            <a:pathLst>
              <a:path extrusionOk="0" h="120000" w="7839709">
                <a:moveTo>
                  <a:pt x="0" y="0"/>
                </a:moveTo>
                <a:lnTo>
                  <a:pt x="7839710" y="0"/>
                </a:lnTo>
              </a:path>
            </a:pathLst>
          </a:custGeom>
          <a:noFill/>
          <a:ln cap="flat" cmpd="sng" w="13100">
            <a:solidFill>
              <a:srgbClr val="00827A"/>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635">
              <a:solidFill>
                <a:schemeClr val="dk1"/>
              </a:solidFill>
              <a:latin typeface="Calibri"/>
              <a:ea typeface="Calibri"/>
              <a:cs typeface="Calibri"/>
              <a:sym typeface="Calibri"/>
            </a:endParaRPr>
          </a:p>
        </p:txBody>
      </p:sp>
      <p:sp>
        <p:nvSpPr>
          <p:cNvPr id="108" name="Google Shape;108;p4"/>
          <p:cNvSpPr txBox="1"/>
          <p:nvPr/>
        </p:nvSpPr>
        <p:spPr>
          <a:xfrm>
            <a:off x="770890" y="1760855"/>
            <a:ext cx="10650220" cy="3089910"/>
          </a:xfrm>
          <a:prstGeom prst="rect">
            <a:avLst/>
          </a:prstGeom>
          <a:noFill/>
          <a:ln>
            <a:noFill/>
          </a:ln>
        </p:spPr>
        <p:txBody>
          <a:bodyPr anchorCtr="0" anchor="t" bIns="0" lIns="0" spcFirstLastPara="1" rIns="0" wrap="square" tIns="171725">
            <a:spAutoFit/>
          </a:bodyPr>
          <a:lstStyle/>
          <a:p>
            <a:pPr indent="-288290" lvl="0" marL="300355" marR="0" rtl="0" algn="l">
              <a:lnSpc>
                <a:spcPct val="100000"/>
              </a:lnSpc>
              <a:spcBef>
                <a:spcPts val="0"/>
              </a:spcBef>
              <a:spcAft>
                <a:spcPts val="0"/>
              </a:spcAft>
              <a:buClr>
                <a:srgbClr val="00827A"/>
              </a:buClr>
              <a:buSzPts val="2800"/>
              <a:buFont typeface="Lucida Sans"/>
              <a:buChar char="•"/>
            </a:pPr>
            <a:r>
              <a:rPr lang="en-US" sz="2800">
                <a:solidFill>
                  <a:schemeClr val="dk1"/>
                </a:solidFill>
                <a:latin typeface="Arial"/>
                <a:ea typeface="Arial"/>
                <a:cs typeface="Arial"/>
                <a:sym typeface="Arial"/>
              </a:rPr>
              <a:t>Overview of basic plots</a:t>
            </a:r>
            <a:endParaRPr sz="2800">
              <a:solidFill>
                <a:schemeClr val="dk1"/>
              </a:solidFill>
              <a:latin typeface="Arial"/>
              <a:ea typeface="Arial"/>
              <a:cs typeface="Arial"/>
              <a:sym typeface="Arial"/>
            </a:endParaRPr>
          </a:p>
          <a:p>
            <a:pPr indent="-288290" lvl="0" marL="300355" marR="0" rtl="0" algn="l">
              <a:lnSpc>
                <a:spcPct val="100000"/>
              </a:lnSpc>
              <a:spcBef>
                <a:spcPts val="1490"/>
              </a:spcBef>
              <a:spcAft>
                <a:spcPts val="0"/>
              </a:spcAft>
              <a:buClr>
                <a:srgbClr val="00827A"/>
              </a:buClr>
              <a:buSzPts val="2800"/>
              <a:buFont typeface="Lucida Sans"/>
              <a:buChar char="•"/>
            </a:pPr>
            <a:r>
              <a:rPr lang="en-US" sz="2800">
                <a:solidFill>
                  <a:schemeClr val="dk1"/>
                </a:solidFill>
                <a:latin typeface="Arial"/>
                <a:ea typeface="Arial"/>
                <a:cs typeface="Arial"/>
                <a:sym typeface="Arial"/>
              </a:rPr>
              <a:t>Types of plots</a:t>
            </a:r>
            <a:endParaRPr/>
          </a:p>
          <a:p>
            <a:pPr indent="-288290" lvl="0" marL="300355" marR="0" rtl="0" algn="l">
              <a:lnSpc>
                <a:spcPct val="100000"/>
              </a:lnSpc>
              <a:spcBef>
                <a:spcPts val="1490"/>
              </a:spcBef>
              <a:spcAft>
                <a:spcPts val="0"/>
              </a:spcAft>
              <a:buClr>
                <a:srgbClr val="00827A"/>
              </a:buClr>
              <a:buSzPts val="2800"/>
              <a:buFont typeface="Lucida Sans"/>
              <a:buChar char="•"/>
            </a:pPr>
            <a:r>
              <a:rPr lang="en-US" sz="2800">
                <a:solidFill>
                  <a:schemeClr val="dk1"/>
                </a:solidFill>
                <a:latin typeface="Arial"/>
                <a:ea typeface="Arial"/>
                <a:cs typeface="Arial"/>
                <a:sym typeface="Arial"/>
              </a:rPr>
              <a:t>Visualizing Images in pathology</a:t>
            </a:r>
            <a:endParaRPr/>
          </a:p>
          <a:p>
            <a:pPr indent="-288290" lvl="0" marL="300355" marR="0" rtl="0" algn="l">
              <a:lnSpc>
                <a:spcPct val="100000"/>
              </a:lnSpc>
              <a:spcBef>
                <a:spcPts val="1490"/>
              </a:spcBef>
              <a:spcAft>
                <a:spcPts val="0"/>
              </a:spcAft>
              <a:buClr>
                <a:srgbClr val="00827A"/>
              </a:buClr>
              <a:buSzPts val="2800"/>
              <a:buFont typeface="Lucida Sans"/>
              <a:buChar char="•"/>
            </a:pPr>
            <a:r>
              <a:rPr lang="en-US" sz="2800">
                <a:solidFill>
                  <a:schemeClr val="dk1"/>
                </a:solidFill>
                <a:latin typeface="Arial"/>
                <a:ea typeface="Arial"/>
                <a:cs typeface="Arial"/>
                <a:sym typeface="Arial"/>
              </a:rPr>
              <a:t>Why Do We Visualize Data?</a:t>
            </a:r>
            <a:endParaRPr sz="2800">
              <a:solidFill>
                <a:schemeClr val="dk1"/>
              </a:solidFill>
              <a:latin typeface="Arial"/>
              <a:ea typeface="Arial"/>
              <a:cs typeface="Arial"/>
              <a:sym typeface="Arial"/>
            </a:endParaRPr>
          </a:p>
          <a:p>
            <a:pPr indent="-288290" lvl="0" marL="300355" marR="0" rtl="0" algn="l">
              <a:lnSpc>
                <a:spcPct val="100000"/>
              </a:lnSpc>
              <a:spcBef>
                <a:spcPts val="1490"/>
              </a:spcBef>
              <a:spcAft>
                <a:spcPts val="0"/>
              </a:spcAft>
              <a:buClr>
                <a:srgbClr val="00827A"/>
              </a:buClr>
              <a:buSzPts val="2800"/>
              <a:buFont typeface="Lucida Sans"/>
              <a:buChar char="•"/>
            </a:pPr>
            <a:r>
              <a:rPr lang="en-US" sz="2800">
                <a:solidFill>
                  <a:schemeClr val="dk1"/>
                </a:solidFill>
                <a:latin typeface="Arial"/>
                <a:ea typeface="Arial"/>
                <a:cs typeface="Arial"/>
                <a:sym typeface="Arial"/>
              </a:rPr>
              <a:t>Student Projects</a:t>
            </a:r>
            <a:endParaRPr/>
          </a:p>
        </p:txBody>
      </p:sp>
    </p:spTree>
  </p:cSld>
  <p:clrMapOvr>
    <a:masterClrMapping/>
  </p:clrMapOvr>
  <p:transition>
    <p:cut/>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70C0"/>
              </a:buClr>
              <a:buSzPts val="4400"/>
              <a:buFont typeface="Arial"/>
              <a:buNone/>
            </a:pPr>
            <a:r>
              <a:rPr b="1" lang="en-US">
                <a:solidFill>
                  <a:srgbClr val="0070C0"/>
                </a:solidFill>
                <a:latin typeface="Arial"/>
                <a:ea typeface="Arial"/>
                <a:cs typeface="Arial"/>
                <a:sym typeface="Arial"/>
              </a:rPr>
              <a:t>Why Do We Visualize Data?</a:t>
            </a:r>
            <a:endParaRPr/>
          </a:p>
        </p:txBody>
      </p:sp>
      <p:pic>
        <p:nvPicPr>
          <p:cNvPr id="324" name="Google Shape;324;p31"/>
          <p:cNvPicPr preferRelativeResize="0"/>
          <p:nvPr>
            <p:ph idx="1" type="body"/>
          </p:nvPr>
        </p:nvPicPr>
        <p:blipFill rotWithShape="1">
          <a:blip r:embed="rId3">
            <a:alphaModFix/>
          </a:blip>
          <a:srcRect b="0" l="0" r="0" t="0"/>
          <a:stretch/>
        </p:blipFill>
        <p:spPr>
          <a:xfrm>
            <a:off x="1217930" y="1691005"/>
            <a:ext cx="9640570" cy="435165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70C0"/>
              </a:buClr>
              <a:buSzPts val="4400"/>
              <a:buFont typeface="Arial"/>
              <a:buNone/>
            </a:pPr>
            <a:r>
              <a:rPr b="1" lang="en-US">
                <a:solidFill>
                  <a:srgbClr val="0070C0"/>
                </a:solidFill>
                <a:latin typeface="Arial"/>
                <a:ea typeface="Arial"/>
                <a:cs typeface="Arial"/>
                <a:sym typeface="Arial"/>
              </a:rPr>
              <a:t>Explore Data </a:t>
            </a:r>
            <a:endParaRPr/>
          </a:p>
        </p:txBody>
      </p:sp>
      <p:pic>
        <p:nvPicPr>
          <p:cNvPr id="330" name="Google Shape;330;p32"/>
          <p:cNvPicPr preferRelativeResize="0"/>
          <p:nvPr>
            <p:ph idx="1" type="body"/>
          </p:nvPr>
        </p:nvPicPr>
        <p:blipFill rotWithShape="1">
          <a:blip r:embed="rId3">
            <a:alphaModFix/>
          </a:blip>
          <a:srcRect b="0" l="0" r="0" t="0"/>
          <a:stretch/>
        </p:blipFill>
        <p:spPr>
          <a:xfrm>
            <a:off x="2846705" y="1530350"/>
            <a:ext cx="6498590" cy="4608830"/>
          </a:xfrm>
          <a:prstGeom prst="rect">
            <a:avLst/>
          </a:prstGeom>
          <a:noFill/>
          <a:ln>
            <a:noFill/>
          </a:ln>
        </p:spPr>
      </p:pic>
      <p:sp>
        <p:nvSpPr>
          <p:cNvPr id="331" name="Google Shape;331;p32"/>
          <p:cNvSpPr txBox="1"/>
          <p:nvPr/>
        </p:nvSpPr>
        <p:spPr>
          <a:xfrm>
            <a:off x="838200" y="6290945"/>
            <a:ext cx="1041654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“Anscombe’s Quartet”—in the paper “Graphs in Statistical Analysis” in 1973.</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3"/>
          <p:cNvSpPr txBox="1"/>
          <p:nvPr>
            <p:ph type="title"/>
          </p:nvPr>
        </p:nvSpPr>
        <p:spPr>
          <a:xfrm>
            <a:off x="838200" y="365125"/>
            <a:ext cx="10515600" cy="686161"/>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0070C0"/>
              </a:buClr>
              <a:buSzPct val="100000"/>
              <a:buFont typeface="Arial"/>
              <a:buNone/>
            </a:pPr>
            <a:r>
              <a:rPr b="1" lang="en-US">
                <a:solidFill>
                  <a:srgbClr val="0070C0"/>
                </a:solidFill>
                <a:latin typeface="Arial"/>
                <a:ea typeface="Arial"/>
                <a:cs typeface="Arial"/>
                <a:sym typeface="Arial"/>
              </a:rPr>
              <a:t>Discover the trends of data</a:t>
            </a:r>
            <a:endParaRPr b="1">
              <a:solidFill>
                <a:srgbClr val="0070C0"/>
              </a:solidFill>
              <a:latin typeface="Arial"/>
              <a:ea typeface="Arial"/>
              <a:cs typeface="Arial"/>
              <a:sym typeface="Arial"/>
            </a:endParaRPr>
          </a:p>
        </p:txBody>
      </p:sp>
      <p:pic>
        <p:nvPicPr>
          <p:cNvPr id="337" name="Google Shape;337;p33"/>
          <p:cNvPicPr preferRelativeResize="0"/>
          <p:nvPr>
            <p:ph idx="1" type="body"/>
          </p:nvPr>
        </p:nvPicPr>
        <p:blipFill rotWithShape="1">
          <a:blip r:embed="rId3">
            <a:alphaModFix/>
          </a:blip>
          <a:srcRect b="0" l="0" r="0" t="0"/>
          <a:stretch/>
        </p:blipFill>
        <p:spPr>
          <a:xfrm>
            <a:off x="2292692" y="1399734"/>
            <a:ext cx="7606615" cy="52081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70C0"/>
              </a:buClr>
              <a:buSzPts val="4400"/>
              <a:buFont typeface="Arial"/>
              <a:buNone/>
            </a:pPr>
            <a:r>
              <a:rPr b="1" lang="en-US">
                <a:solidFill>
                  <a:srgbClr val="0070C0"/>
                </a:solidFill>
                <a:latin typeface="Arial"/>
                <a:ea typeface="Arial"/>
                <a:cs typeface="Arial"/>
                <a:sym typeface="Arial"/>
              </a:rPr>
              <a:t>Neural network Interpretable</a:t>
            </a:r>
            <a:endParaRPr/>
          </a:p>
        </p:txBody>
      </p:sp>
      <p:pic>
        <p:nvPicPr>
          <p:cNvPr id="343" name="Google Shape;343;p34"/>
          <p:cNvPicPr preferRelativeResize="0"/>
          <p:nvPr>
            <p:ph idx="1" type="body"/>
          </p:nvPr>
        </p:nvPicPr>
        <p:blipFill rotWithShape="1">
          <a:blip r:embed="rId3">
            <a:alphaModFix/>
          </a:blip>
          <a:srcRect b="0" l="0" r="0" t="0"/>
          <a:stretch/>
        </p:blipFill>
        <p:spPr>
          <a:xfrm>
            <a:off x="2748280" y="1991360"/>
            <a:ext cx="7152640" cy="389953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70C0"/>
              </a:buClr>
              <a:buSzPts val="4400"/>
              <a:buFont typeface="Arial"/>
              <a:buNone/>
            </a:pPr>
            <a:r>
              <a:rPr b="1" lang="en-US">
                <a:solidFill>
                  <a:srgbClr val="0070C0"/>
                </a:solidFill>
                <a:latin typeface="Arial"/>
                <a:ea typeface="Arial"/>
                <a:cs typeface="Arial"/>
                <a:sym typeface="Arial"/>
              </a:rPr>
              <a:t>Neural network Interpretable</a:t>
            </a:r>
            <a:endParaRPr b="1">
              <a:solidFill>
                <a:srgbClr val="0070C0"/>
              </a:solidFill>
              <a:latin typeface="Arial"/>
              <a:ea typeface="Arial"/>
              <a:cs typeface="Arial"/>
              <a:sym typeface="Arial"/>
            </a:endParaRPr>
          </a:p>
        </p:txBody>
      </p:sp>
      <p:pic>
        <p:nvPicPr>
          <p:cNvPr id="349" name="Google Shape;349;p35"/>
          <p:cNvPicPr preferRelativeResize="0"/>
          <p:nvPr>
            <p:ph idx="1" type="body"/>
          </p:nvPr>
        </p:nvPicPr>
        <p:blipFill rotWithShape="1">
          <a:blip r:embed="rId3">
            <a:alphaModFix/>
          </a:blip>
          <a:srcRect b="3294" l="0" r="0" t="0"/>
          <a:stretch/>
        </p:blipFill>
        <p:spPr>
          <a:xfrm>
            <a:off x="1875155" y="1825626"/>
            <a:ext cx="8441055" cy="420832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70C0"/>
              </a:buClr>
              <a:buSzPts val="4400"/>
              <a:buFont typeface="Arial"/>
              <a:buNone/>
            </a:pPr>
            <a:r>
              <a:rPr b="1" lang="en-US">
                <a:solidFill>
                  <a:srgbClr val="0070C0"/>
                </a:solidFill>
                <a:latin typeface="Arial"/>
                <a:ea typeface="Arial"/>
                <a:cs typeface="Arial"/>
                <a:sym typeface="Arial"/>
              </a:rPr>
              <a:t>Neural network Interpretable</a:t>
            </a:r>
            <a:endParaRPr b="1">
              <a:solidFill>
                <a:srgbClr val="0070C0"/>
              </a:solidFill>
              <a:latin typeface="Arial"/>
              <a:ea typeface="Arial"/>
              <a:cs typeface="Arial"/>
              <a:sym typeface="Arial"/>
            </a:endParaRPr>
          </a:p>
        </p:txBody>
      </p:sp>
      <p:pic>
        <p:nvPicPr>
          <p:cNvPr id="355" name="Google Shape;355;p36"/>
          <p:cNvPicPr preferRelativeResize="0"/>
          <p:nvPr>
            <p:ph idx="1" type="body"/>
          </p:nvPr>
        </p:nvPicPr>
        <p:blipFill rotWithShape="1">
          <a:blip r:embed="rId3">
            <a:alphaModFix/>
          </a:blip>
          <a:srcRect b="0" l="0" r="0" t="0"/>
          <a:stretch/>
        </p:blipFill>
        <p:spPr>
          <a:xfrm>
            <a:off x="414020" y="2062480"/>
            <a:ext cx="5206365" cy="2543810"/>
          </a:xfrm>
          <a:prstGeom prst="rect">
            <a:avLst/>
          </a:prstGeom>
          <a:noFill/>
          <a:ln>
            <a:noFill/>
          </a:ln>
        </p:spPr>
      </p:pic>
      <p:pic>
        <p:nvPicPr>
          <p:cNvPr id="356" name="Google Shape;356;p36"/>
          <p:cNvPicPr preferRelativeResize="0"/>
          <p:nvPr/>
        </p:nvPicPr>
        <p:blipFill rotWithShape="1">
          <a:blip r:embed="rId4">
            <a:alphaModFix/>
          </a:blip>
          <a:srcRect b="0" l="0" r="0" t="0"/>
          <a:stretch/>
        </p:blipFill>
        <p:spPr>
          <a:xfrm>
            <a:off x="6049010" y="2000250"/>
            <a:ext cx="5692140" cy="2606040"/>
          </a:xfrm>
          <a:prstGeom prst="rect">
            <a:avLst/>
          </a:prstGeom>
          <a:noFill/>
          <a:ln>
            <a:noFill/>
          </a:ln>
        </p:spPr>
      </p:pic>
      <p:sp>
        <p:nvSpPr>
          <p:cNvPr id="357" name="Google Shape;357;p36"/>
          <p:cNvSpPr txBox="1"/>
          <p:nvPr/>
        </p:nvSpPr>
        <p:spPr>
          <a:xfrm>
            <a:off x="414020" y="5920740"/>
            <a:ext cx="8258175"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https://www.youtube.com/watch?v=BR9h47Jtqyw</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70C0"/>
              </a:buClr>
              <a:buSzPts val="6600"/>
              <a:buFont typeface="Arial"/>
              <a:buNone/>
            </a:pPr>
            <a:r>
              <a:rPr b="1" lang="en-US" sz="6600">
                <a:solidFill>
                  <a:srgbClr val="0070C0"/>
                </a:solidFill>
                <a:latin typeface="Arial"/>
                <a:ea typeface="Arial"/>
                <a:cs typeface="Arial"/>
                <a:sym typeface="Arial"/>
              </a:rPr>
              <a:t>Decision Boundary</a:t>
            </a:r>
            <a:endParaRPr/>
          </a:p>
        </p:txBody>
      </p:sp>
      <p:pic>
        <p:nvPicPr>
          <p:cNvPr id="363" name="Google Shape;363;p37"/>
          <p:cNvPicPr preferRelativeResize="0"/>
          <p:nvPr>
            <p:ph idx="1" type="body"/>
          </p:nvPr>
        </p:nvPicPr>
        <p:blipFill rotWithShape="1">
          <a:blip r:embed="rId3">
            <a:alphaModFix/>
          </a:blip>
          <a:srcRect b="0" l="0" r="0" t="0"/>
          <a:stretch/>
        </p:blipFill>
        <p:spPr>
          <a:xfrm>
            <a:off x="330835" y="1900555"/>
            <a:ext cx="11530965" cy="3843655"/>
          </a:xfrm>
          <a:prstGeom prst="rect">
            <a:avLst/>
          </a:prstGeom>
          <a:noFill/>
          <a:ln>
            <a:noFill/>
          </a:ln>
        </p:spPr>
      </p:pic>
      <p:sp>
        <p:nvSpPr>
          <p:cNvPr id="364" name="Google Shape;364;p37"/>
          <p:cNvSpPr txBox="1"/>
          <p:nvPr/>
        </p:nvSpPr>
        <p:spPr>
          <a:xfrm>
            <a:off x="219075" y="6245860"/>
            <a:ext cx="944626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https://scikit-learn.org/stable/auto_examples/classification/plot_classifier_comparison.html</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38"/>
          <p:cNvSpPr txBox="1"/>
          <p:nvPr>
            <p:ph type="title"/>
          </p:nvPr>
        </p:nvSpPr>
        <p:spPr>
          <a:xfrm>
            <a:off x="838200" y="365125"/>
            <a:ext cx="10515600" cy="86169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70C0"/>
              </a:buClr>
              <a:buSzPts val="4400"/>
              <a:buFont typeface="Arial"/>
              <a:buNone/>
            </a:pPr>
            <a:r>
              <a:rPr b="1" lang="en-US">
                <a:solidFill>
                  <a:srgbClr val="0070C0"/>
                </a:solidFill>
                <a:latin typeface="Arial"/>
                <a:ea typeface="Arial"/>
                <a:cs typeface="Arial"/>
                <a:sym typeface="Arial"/>
              </a:rPr>
              <a:t>Presenting a hypothesis </a:t>
            </a:r>
            <a:endParaRPr/>
          </a:p>
        </p:txBody>
      </p:sp>
      <p:pic>
        <p:nvPicPr>
          <p:cNvPr id="370" name="Google Shape;370;p38"/>
          <p:cNvPicPr preferRelativeResize="0"/>
          <p:nvPr>
            <p:ph idx="1" type="body"/>
          </p:nvPr>
        </p:nvPicPr>
        <p:blipFill rotWithShape="1">
          <a:blip r:embed="rId3">
            <a:alphaModFix/>
          </a:blip>
          <a:srcRect b="0" l="0" r="0" t="0"/>
          <a:stretch/>
        </p:blipFill>
        <p:spPr>
          <a:xfrm>
            <a:off x="1739900" y="1595120"/>
            <a:ext cx="8583295" cy="4650105"/>
          </a:xfrm>
          <a:prstGeom prst="rect">
            <a:avLst/>
          </a:prstGeom>
          <a:noFill/>
          <a:ln>
            <a:noFill/>
          </a:ln>
        </p:spPr>
      </p:pic>
      <p:sp>
        <p:nvSpPr>
          <p:cNvPr id="371" name="Google Shape;371;p38"/>
          <p:cNvSpPr txBox="1"/>
          <p:nvPr/>
        </p:nvSpPr>
        <p:spPr>
          <a:xfrm>
            <a:off x="287020" y="6245225"/>
            <a:ext cx="3235325"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10.1016/j.celrep.2021.109722</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39"/>
          <p:cNvSpPr txBox="1"/>
          <p:nvPr>
            <p:ph type="title"/>
          </p:nvPr>
        </p:nvSpPr>
        <p:spPr>
          <a:xfrm>
            <a:off x="734170" y="365126"/>
            <a:ext cx="10515600" cy="702588"/>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70C0"/>
              </a:buClr>
              <a:buSzPts val="4400"/>
              <a:buFont typeface="Arial"/>
              <a:buNone/>
            </a:pPr>
            <a:r>
              <a:rPr b="1" lang="en-US">
                <a:solidFill>
                  <a:srgbClr val="0070C0"/>
                </a:solidFill>
                <a:latin typeface="Arial"/>
                <a:ea typeface="Arial"/>
                <a:cs typeface="Arial"/>
                <a:sym typeface="Arial"/>
              </a:rPr>
              <a:t>Summary scientific facts </a:t>
            </a:r>
            <a:endParaRPr/>
          </a:p>
        </p:txBody>
      </p:sp>
      <p:pic>
        <p:nvPicPr>
          <p:cNvPr id="377" name="Google Shape;377;p39"/>
          <p:cNvPicPr preferRelativeResize="0"/>
          <p:nvPr>
            <p:ph idx="1" type="body"/>
          </p:nvPr>
        </p:nvPicPr>
        <p:blipFill rotWithShape="1">
          <a:blip r:embed="rId3">
            <a:alphaModFix/>
          </a:blip>
          <a:srcRect b="0" l="0" r="0" t="0"/>
          <a:stretch/>
        </p:blipFill>
        <p:spPr>
          <a:xfrm>
            <a:off x="2209165" y="1554480"/>
            <a:ext cx="7636510" cy="4775835"/>
          </a:xfrm>
          <a:prstGeom prst="rect">
            <a:avLst/>
          </a:prstGeom>
          <a:noFill/>
          <a:ln>
            <a:noFill/>
          </a:ln>
        </p:spPr>
      </p:pic>
      <p:sp>
        <p:nvSpPr>
          <p:cNvPr id="378" name="Google Shape;378;p39"/>
          <p:cNvSpPr txBox="1"/>
          <p:nvPr/>
        </p:nvSpPr>
        <p:spPr>
          <a:xfrm>
            <a:off x="125730" y="6457950"/>
            <a:ext cx="5118735" cy="2755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00">
                <a:solidFill>
                  <a:schemeClr val="dk1"/>
                </a:solidFill>
                <a:latin typeface="Calibri"/>
                <a:ea typeface="Calibri"/>
                <a:cs typeface="Calibri"/>
                <a:sym typeface="Calibri"/>
              </a:rPr>
              <a:t>https://doi.org/10.1038/s41576-021-00438-5</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pic>
        <p:nvPicPr>
          <p:cNvPr id="383" name="Google Shape;383;p40"/>
          <p:cNvPicPr preferRelativeResize="0"/>
          <p:nvPr>
            <p:ph idx="1" type="body"/>
          </p:nvPr>
        </p:nvPicPr>
        <p:blipFill rotWithShape="1">
          <a:blip r:embed="rId3">
            <a:alphaModFix/>
          </a:blip>
          <a:srcRect b="0" l="0" r="0" t="0"/>
          <a:stretch/>
        </p:blipFill>
        <p:spPr>
          <a:xfrm>
            <a:off x="3258820" y="926465"/>
            <a:ext cx="5819140" cy="5819140"/>
          </a:xfrm>
          <a:prstGeom prst="rect">
            <a:avLst/>
          </a:prstGeom>
          <a:noFill/>
          <a:ln>
            <a:noFill/>
          </a:ln>
        </p:spPr>
      </p:pic>
      <p:sp>
        <p:nvSpPr>
          <p:cNvPr id="384" name="Google Shape;384;p40"/>
          <p:cNvSpPr txBox="1"/>
          <p:nvPr>
            <p:ph type="title"/>
          </p:nvPr>
        </p:nvSpPr>
        <p:spPr>
          <a:xfrm>
            <a:off x="838200" y="365126"/>
            <a:ext cx="10515600" cy="713538"/>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70C0"/>
              </a:buClr>
              <a:buSzPts val="4400"/>
              <a:buFont typeface="Arial"/>
              <a:buNone/>
            </a:pPr>
            <a:r>
              <a:rPr b="1" lang="en-US">
                <a:solidFill>
                  <a:srgbClr val="0070C0"/>
                </a:solidFill>
                <a:latin typeface="Arial"/>
                <a:ea typeface="Arial"/>
                <a:cs typeface="Arial"/>
                <a:sym typeface="Arial"/>
              </a:rPr>
              <a:t>Graphical abstract </a:t>
            </a:r>
            <a:endParaRPr/>
          </a:p>
        </p:txBody>
      </p:sp>
      <p:sp>
        <p:nvSpPr>
          <p:cNvPr id="385" name="Google Shape;385;p40"/>
          <p:cNvSpPr txBox="1"/>
          <p:nvPr/>
        </p:nvSpPr>
        <p:spPr>
          <a:xfrm>
            <a:off x="287020" y="6245225"/>
            <a:ext cx="3235325"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10.1016/j.celrep.2021.109722</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5"/>
          <p:cNvSpPr txBox="1"/>
          <p:nvPr>
            <p:ph type="title"/>
          </p:nvPr>
        </p:nvSpPr>
        <p:spPr>
          <a:xfrm>
            <a:off x="838200" y="337750"/>
            <a:ext cx="10515600" cy="664259"/>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0070C0"/>
              </a:buClr>
              <a:buSzPct val="100000"/>
              <a:buFont typeface="Calibri"/>
              <a:buNone/>
            </a:pPr>
            <a:r>
              <a:rPr b="1" lang="en-US">
                <a:solidFill>
                  <a:srgbClr val="0070C0"/>
                </a:solidFill>
              </a:rPr>
              <a:t>Basic Plots</a:t>
            </a:r>
            <a:endParaRPr b="1">
              <a:solidFill>
                <a:srgbClr val="0070C0"/>
              </a:solidFill>
            </a:endParaRPr>
          </a:p>
        </p:txBody>
      </p:sp>
      <p:sp>
        <p:nvSpPr>
          <p:cNvPr id="114" name="Google Shape;114;p5"/>
          <p:cNvSpPr/>
          <p:nvPr/>
        </p:nvSpPr>
        <p:spPr>
          <a:xfrm>
            <a:off x="585107" y="1657520"/>
            <a:ext cx="6258560" cy="4613910"/>
          </a:xfrm>
          <a:prstGeom prst="rect">
            <a:avLst/>
          </a:prstGeom>
          <a:noFill/>
          <a:ln>
            <a:noFill/>
          </a:ln>
        </p:spPr>
        <p:txBody>
          <a:bodyPr anchorCtr="0" anchor="t" bIns="45700" lIns="91425" spcFirstLastPara="1" rIns="91425" wrap="square" tIns="45700">
            <a:normAutofit/>
          </a:bodyPr>
          <a:lstStyle/>
          <a:p>
            <a:pPr indent="-457200" lvl="0" marL="457200" marR="0" rtl="0" algn="l">
              <a:lnSpc>
                <a:spcPct val="90000"/>
              </a:lnSpc>
              <a:spcBef>
                <a:spcPts val="0"/>
              </a:spcBef>
              <a:spcAft>
                <a:spcPts val="0"/>
              </a:spcAft>
              <a:buClr>
                <a:schemeClr val="dk1"/>
              </a:buClr>
              <a:buSzPts val="1950"/>
              <a:buFont typeface="Calibri"/>
              <a:buAutoNum type="arabicPeriod"/>
            </a:pPr>
            <a:r>
              <a:rPr lang="en-US" sz="1950">
                <a:solidFill>
                  <a:schemeClr val="dk1"/>
                </a:solidFill>
                <a:latin typeface="Arial"/>
                <a:ea typeface="Arial"/>
                <a:cs typeface="Arial"/>
                <a:sym typeface="Arial"/>
              </a:rPr>
              <a:t>Table</a:t>
            </a:r>
            <a:endParaRPr/>
          </a:p>
          <a:p>
            <a:pPr indent="-457200" lvl="0" marL="457200" marR="0" rtl="0" algn="l">
              <a:lnSpc>
                <a:spcPct val="90000"/>
              </a:lnSpc>
              <a:spcBef>
                <a:spcPts val="1000"/>
              </a:spcBef>
              <a:spcAft>
                <a:spcPts val="0"/>
              </a:spcAft>
              <a:buClr>
                <a:schemeClr val="dk1"/>
              </a:buClr>
              <a:buSzPts val="1950"/>
              <a:buFont typeface="Calibri"/>
              <a:buAutoNum type="arabicPeriod"/>
            </a:pPr>
            <a:r>
              <a:rPr lang="en-US" sz="1950">
                <a:solidFill>
                  <a:schemeClr val="dk1"/>
                </a:solidFill>
                <a:latin typeface="Arial"/>
                <a:ea typeface="Arial"/>
                <a:cs typeface="Arial"/>
                <a:sym typeface="Arial"/>
              </a:rPr>
              <a:t>Bar/pie/waterfall plot</a:t>
            </a:r>
            <a:endParaRPr/>
          </a:p>
          <a:p>
            <a:pPr indent="-457200" lvl="0" marL="457200" marR="0" rtl="0" algn="l">
              <a:lnSpc>
                <a:spcPct val="90000"/>
              </a:lnSpc>
              <a:spcBef>
                <a:spcPts val="1000"/>
              </a:spcBef>
              <a:spcAft>
                <a:spcPts val="0"/>
              </a:spcAft>
              <a:buClr>
                <a:schemeClr val="dk1"/>
              </a:buClr>
              <a:buSzPts val="1950"/>
              <a:buFont typeface="Calibri"/>
              <a:buAutoNum type="arabicPeriod"/>
            </a:pPr>
            <a:r>
              <a:rPr lang="en-US" sz="1950">
                <a:solidFill>
                  <a:schemeClr val="dk1"/>
                </a:solidFill>
                <a:latin typeface="Arial"/>
                <a:ea typeface="Arial"/>
                <a:cs typeface="Arial"/>
                <a:sym typeface="Arial"/>
              </a:rPr>
              <a:t>Boxplot</a:t>
            </a:r>
            <a:endParaRPr/>
          </a:p>
          <a:p>
            <a:pPr indent="-457200" lvl="0" marL="457200" marR="0" rtl="0" algn="l">
              <a:lnSpc>
                <a:spcPct val="90000"/>
              </a:lnSpc>
              <a:spcBef>
                <a:spcPts val="1000"/>
              </a:spcBef>
              <a:spcAft>
                <a:spcPts val="0"/>
              </a:spcAft>
              <a:buClr>
                <a:schemeClr val="dk1"/>
              </a:buClr>
              <a:buSzPts val="1950"/>
              <a:buFont typeface="Calibri"/>
              <a:buAutoNum type="arabicPeriod"/>
            </a:pPr>
            <a:r>
              <a:rPr lang="en-US" sz="1950">
                <a:solidFill>
                  <a:schemeClr val="dk1"/>
                </a:solidFill>
                <a:latin typeface="Arial"/>
                <a:ea typeface="Arial"/>
                <a:cs typeface="Arial"/>
                <a:sym typeface="Arial"/>
              </a:rPr>
              <a:t>Histogram/density/violin</a:t>
            </a:r>
            <a:endParaRPr/>
          </a:p>
          <a:p>
            <a:pPr indent="-457200" lvl="0" marL="457200" marR="0" rtl="0" algn="l">
              <a:lnSpc>
                <a:spcPct val="90000"/>
              </a:lnSpc>
              <a:spcBef>
                <a:spcPts val="1000"/>
              </a:spcBef>
              <a:spcAft>
                <a:spcPts val="0"/>
              </a:spcAft>
              <a:buClr>
                <a:schemeClr val="dk1"/>
              </a:buClr>
              <a:buSzPts val="1950"/>
              <a:buFont typeface="Calibri"/>
              <a:buAutoNum type="arabicPeriod"/>
            </a:pPr>
            <a:r>
              <a:rPr lang="en-US" sz="1950">
                <a:solidFill>
                  <a:schemeClr val="dk1"/>
                </a:solidFill>
                <a:latin typeface="Arial"/>
                <a:ea typeface="Arial"/>
                <a:cs typeface="Arial"/>
                <a:sym typeface="Arial"/>
              </a:rPr>
              <a:t>Variant of boxplot/histogram/density/violin/cloud</a:t>
            </a:r>
            <a:endParaRPr/>
          </a:p>
          <a:p>
            <a:pPr indent="-457200" lvl="0" marL="457200" marR="0" rtl="0" algn="l">
              <a:lnSpc>
                <a:spcPct val="90000"/>
              </a:lnSpc>
              <a:spcBef>
                <a:spcPts val="1000"/>
              </a:spcBef>
              <a:spcAft>
                <a:spcPts val="0"/>
              </a:spcAft>
              <a:buClr>
                <a:schemeClr val="dk1"/>
              </a:buClr>
              <a:buSzPts val="1950"/>
              <a:buFont typeface="Calibri"/>
              <a:buAutoNum type="arabicPeriod"/>
            </a:pPr>
            <a:r>
              <a:rPr lang="en-US" sz="1950">
                <a:solidFill>
                  <a:schemeClr val="dk1"/>
                </a:solidFill>
                <a:latin typeface="Arial"/>
                <a:ea typeface="Arial"/>
                <a:cs typeface="Arial"/>
                <a:sym typeface="Arial"/>
              </a:rPr>
              <a:t>Parallel plot and its variants</a:t>
            </a:r>
            <a:endParaRPr/>
          </a:p>
          <a:p>
            <a:pPr indent="-457200" lvl="0" marL="457200" marR="0" rtl="0" algn="l">
              <a:lnSpc>
                <a:spcPct val="90000"/>
              </a:lnSpc>
              <a:spcBef>
                <a:spcPts val="1000"/>
              </a:spcBef>
              <a:spcAft>
                <a:spcPts val="0"/>
              </a:spcAft>
              <a:buClr>
                <a:schemeClr val="dk1"/>
              </a:buClr>
              <a:buSzPts val="1950"/>
              <a:buFont typeface="Calibri"/>
              <a:buAutoNum type="arabicPeriod"/>
            </a:pPr>
            <a:r>
              <a:rPr lang="en-US" sz="1950">
                <a:solidFill>
                  <a:schemeClr val="dk1"/>
                </a:solidFill>
                <a:latin typeface="Arial"/>
                <a:ea typeface="Arial"/>
                <a:cs typeface="Arial"/>
                <a:sym typeface="Arial"/>
              </a:rPr>
              <a:t>Heatmap</a:t>
            </a:r>
            <a:endParaRPr/>
          </a:p>
          <a:p>
            <a:pPr indent="-457200" lvl="0" marL="457200" marR="0" rtl="0" algn="l">
              <a:lnSpc>
                <a:spcPct val="90000"/>
              </a:lnSpc>
              <a:spcBef>
                <a:spcPts val="1000"/>
              </a:spcBef>
              <a:spcAft>
                <a:spcPts val="0"/>
              </a:spcAft>
              <a:buClr>
                <a:schemeClr val="dk1"/>
              </a:buClr>
              <a:buSzPts val="1950"/>
              <a:buFont typeface="Calibri"/>
              <a:buAutoNum type="arabicPeriod"/>
            </a:pPr>
            <a:r>
              <a:rPr lang="en-US" sz="1950">
                <a:solidFill>
                  <a:schemeClr val="dk1"/>
                </a:solidFill>
                <a:latin typeface="Arial"/>
                <a:ea typeface="Arial"/>
                <a:cs typeface="Arial"/>
                <a:sym typeface="Arial"/>
              </a:rPr>
              <a:t>Dendrogram</a:t>
            </a:r>
            <a:endParaRPr/>
          </a:p>
          <a:p>
            <a:pPr indent="-457200" lvl="0" marL="457200" marR="0" rtl="0" algn="l">
              <a:lnSpc>
                <a:spcPct val="90000"/>
              </a:lnSpc>
              <a:spcBef>
                <a:spcPts val="1000"/>
              </a:spcBef>
              <a:spcAft>
                <a:spcPts val="0"/>
              </a:spcAft>
              <a:buClr>
                <a:schemeClr val="dk1"/>
              </a:buClr>
              <a:buSzPts val="1950"/>
              <a:buFont typeface="Calibri"/>
              <a:buAutoNum type="arabicPeriod"/>
            </a:pPr>
            <a:r>
              <a:rPr lang="en-US" sz="1950">
                <a:solidFill>
                  <a:schemeClr val="dk1"/>
                </a:solidFill>
                <a:latin typeface="Arial"/>
                <a:ea typeface="Arial"/>
                <a:cs typeface="Arial"/>
                <a:sym typeface="Arial"/>
              </a:rPr>
              <a:t>Venn diagram</a:t>
            </a:r>
            <a:endParaRPr/>
          </a:p>
          <a:p>
            <a:pPr indent="-457200" lvl="0" marL="457200" marR="0" rtl="0" algn="l">
              <a:lnSpc>
                <a:spcPct val="90000"/>
              </a:lnSpc>
              <a:spcBef>
                <a:spcPts val="1000"/>
              </a:spcBef>
              <a:spcAft>
                <a:spcPts val="0"/>
              </a:spcAft>
              <a:buClr>
                <a:schemeClr val="dk1"/>
              </a:buClr>
              <a:buSzPts val="1950"/>
              <a:buFont typeface="Calibri"/>
              <a:buAutoNum type="arabicPeriod"/>
            </a:pPr>
            <a:r>
              <a:rPr lang="en-US" sz="1950">
                <a:solidFill>
                  <a:schemeClr val="dk1"/>
                </a:solidFill>
                <a:latin typeface="Arial"/>
                <a:ea typeface="Arial"/>
                <a:cs typeface="Arial"/>
                <a:sym typeface="Arial"/>
              </a:rPr>
              <a:t>Upset plot</a:t>
            </a:r>
            <a:endParaRPr/>
          </a:p>
          <a:p>
            <a:pPr indent="-457200" lvl="0" marL="457200" marR="0" rtl="0" algn="l">
              <a:lnSpc>
                <a:spcPct val="90000"/>
              </a:lnSpc>
              <a:spcBef>
                <a:spcPts val="1000"/>
              </a:spcBef>
              <a:spcAft>
                <a:spcPts val="0"/>
              </a:spcAft>
              <a:buClr>
                <a:schemeClr val="dk1"/>
              </a:buClr>
              <a:buSzPts val="1950"/>
              <a:buFont typeface="Calibri"/>
              <a:buAutoNum type="arabicPeriod"/>
            </a:pPr>
            <a:r>
              <a:rPr lang="en-US" sz="1950">
                <a:solidFill>
                  <a:schemeClr val="dk1"/>
                </a:solidFill>
                <a:latin typeface="Arial"/>
                <a:ea typeface="Arial"/>
                <a:cs typeface="Arial"/>
                <a:sym typeface="Arial"/>
              </a:rPr>
              <a:t>Forest plot</a:t>
            </a:r>
            <a:endParaRPr/>
          </a:p>
        </p:txBody>
      </p:sp>
      <p:sp>
        <p:nvSpPr>
          <p:cNvPr id="115" name="Google Shape;115;p5"/>
          <p:cNvSpPr txBox="1"/>
          <p:nvPr/>
        </p:nvSpPr>
        <p:spPr>
          <a:xfrm>
            <a:off x="7063377" y="1509684"/>
            <a:ext cx="4978400" cy="4859728"/>
          </a:xfrm>
          <a:prstGeom prst="rect">
            <a:avLst/>
          </a:prstGeom>
          <a:noFill/>
          <a:ln>
            <a:noFill/>
          </a:ln>
        </p:spPr>
        <p:txBody>
          <a:bodyPr anchorCtr="0" anchor="t" bIns="45700" lIns="91425" spcFirstLastPara="1" rIns="91425" wrap="square" tIns="45700">
            <a:spAutoFit/>
          </a:bodyPr>
          <a:lstStyle/>
          <a:p>
            <a:pPr indent="-457200" lvl="0" marL="457200" marR="0" rtl="0" algn="l">
              <a:lnSpc>
                <a:spcPct val="120000"/>
              </a:lnSpc>
              <a:spcBef>
                <a:spcPts val="0"/>
              </a:spcBef>
              <a:spcAft>
                <a:spcPts val="0"/>
              </a:spcAft>
              <a:buClr>
                <a:schemeClr val="dk1"/>
              </a:buClr>
              <a:buSzPts val="2000"/>
              <a:buFont typeface="Calibri"/>
              <a:buAutoNum type="arabicPeriod" startAt="12"/>
            </a:pPr>
            <a:r>
              <a:rPr lang="en-US" sz="2000">
                <a:solidFill>
                  <a:schemeClr val="dk1"/>
                </a:solidFill>
                <a:latin typeface="Arial"/>
                <a:ea typeface="Arial"/>
                <a:cs typeface="Arial"/>
                <a:sym typeface="Arial"/>
              </a:rPr>
              <a:t>Survival plot</a:t>
            </a:r>
            <a:endParaRPr sz="2000">
              <a:solidFill>
                <a:schemeClr val="dk1"/>
              </a:solidFill>
              <a:latin typeface="Arial"/>
              <a:ea typeface="Arial"/>
              <a:cs typeface="Arial"/>
              <a:sym typeface="Arial"/>
            </a:endParaRPr>
          </a:p>
          <a:p>
            <a:pPr indent="-457200" lvl="0" marL="457200" marR="0" rtl="0" algn="l">
              <a:lnSpc>
                <a:spcPct val="120000"/>
              </a:lnSpc>
              <a:spcBef>
                <a:spcPts val="0"/>
              </a:spcBef>
              <a:spcAft>
                <a:spcPts val="0"/>
              </a:spcAft>
              <a:buClr>
                <a:schemeClr val="dk1"/>
              </a:buClr>
              <a:buSzPts val="2000"/>
              <a:buFont typeface="Calibri"/>
              <a:buAutoNum type="arabicPeriod" startAt="12"/>
            </a:pPr>
            <a:r>
              <a:rPr lang="en-US" sz="2000">
                <a:solidFill>
                  <a:schemeClr val="dk1"/>
                </a:solidFill>
                <a:latin typeface="Arial"/>
                <a:ea typeface="Arial"/>
                <a:cs typeface="Arial"/>
                <a:sym typeface="Arial"/>
              </a:rPr>
              <a:t>Volcano and MA plot</a:t>
            </a:r>
            <a:endParaRPr sz="2000">
              <a:solidFill>
                <a:schemeClr val="dk1"/>
              </a:solidFill>
              <a:latin typeface="Arial"/>
              <a:ea typeface="Arial"/>
              <a:cs typeface="Arial"/>
              <a:sym typeface="Arial"/>
            </a:endParaRPr>
          </a:p>
          <a:p>
            <a:pPr indent="-457200" lvl="0" marL="457200" marR="0" rtl="0" algn="l">
              <a:lnSpc>
                <a:spcPct val="120000"/>
              </a:lnSpc>
              <a:spcBef>
                <a:spcPts val="0"/>
              </a:spcBef>
              <a:spcAft>
                <a:spcPts val="0"/>
              </a:spcAft>
              <a:buClr>
                <a:schemeClr val="dk1"/>
              </a:buClr>
              <a:buSzPts val="2000"/>
              <a:buFont typeface="Calibri"/>
              <a:buAutoNum type="arabicPeriod" startAt="12"/>
            </a:pPr>
            <a:r>
              <a:rPr lang="en-US" sz="2000">
                <a:solidFill>
                  <a:schemeClr val="dk1"/>
                </a:solidFill>
                <a:latin typeface="Arial"/>
                <a:ea typeface="Arial"/>
                <a:cs typeface="Arial"/>
                <a:sym typeface="Arial"/>
              </a:rPr>
              <a:t>Scatter plot</a:t>
            </a:r>
            <a:endParaRPr sz="2000">
              <a:solidFill>
                <a:schemeClr val="dk1"/>
              </a:solidFill>
              <a:latin typeface="Arial"/>
              <a:ea typeface="Arial"/>
              <a:cs typeface="Arial"/>
              <a:sym typeface="Arial"/>
            </a:endParaRPr>
          </a:p>
          <a:p>
            <a:pPr indent="-457200" lvl="0" marL="457200" marR="0" rtl="0" algn="l">
              <a:lnSpc>
                <a:spcPct val="120000"/>
              </a:lnSpc>
              <a:spcBef>
                <a:spcPts val="0"/>
              </a:spcBef>
              <a:spcAft>
                <a:spcPts val="0"/>
              </a:spcAft>
              <a:buClr>
                <a:schemeClr val="dk1"/>
              </a:buClr>
              <a:buSzPts val="2000"/>
              <a:buFont typeface="Calibri"/>
              <a:buAutoNum type="arabicPeriod" startAt="12"/>
            </a:pPr>
            <a:r>
              <a:rPr lang="en-US" sz="2000">
                <a:solidFill>
                  <a:schemeClr val="dk1"/>
                </a:solidFill>
                <a:latin typeface="Arial"/>
                <a:ea typeface="Arial"/>
                <a:cs typeface="Arial"/>
                <a:sym typeface="Arial"/>
              </a:rPr>
              <a:t>Dot plot</a:t>
            </a:r>
            <a:endParaRPr sz="2000">
              <a:solidFill>
                <a:schemeClr val="dk1"/>
              </a:solidFill>
              <a:latin typeface="Arial"/>
              <a:ea typeface="Arial"/>
              <a:cs typeface="Arial"/>
              <a:sym typeface="Arial"/>
            </a:endParaRPr>
          </a:p>
          <a:p>
            <a:pPr indent="-457200" lvl="0" marL="457200" marR="0" rtl="0" algn="l">
              <a:lnSpc>
                <a:spcPct val="120000"/>
              </a:lnSpc>
              <a:spcBef>
                <a:spcPts val="0"/>
              </a:spcBef>
              <a:spcAft>
                <a:spcPts val="0"/>
              </a:spcAft>
              <a:buClr>
                <a:schemeClr val="dk1"/>
              </a:buClr>
              <a:buSzPts val="2000"/>
              <a:buFont typeface="Calibri"/>
              <a:buAutoNum type="arabicPeriod" startAt="12"/>
            </a:pPr>
            <a:r>
              <a:rPr lang="en-US" sz="2000">
                <a:solidFill>
                  <a:schemeClr val="dk1"/>
                </a:solidFill>
                <a:latin typeface="Arial"/>
                <a:ea typeface="Arial"/>
                <a:cs typeface="Arial"/>
                <a:sym typeface="Arial"/>
              </a:rPr>
              <a:t>Time series plot</a:t>
            </a:r>
            <a:endParaRPr sz="2000">
              <a:solidFill>
                <a:schemeClr val="dk1"/>
              </a:solidFill>
              <a:latin typeface="Arial"/>
              <a:ea typeface="Arial"/>
              <a:cs typeface="Arial"/>
              <a:sym typeface="Arial"/>
            </a:endParaRPr>
          </a:p>
          <a:p>
            <a:pPr indent="-457200" lvl="0" marL="457200" marR="0" rtl="0" algn="l">
              <a:lnSpc>
                <a:spcPct val="120000"/>
              </a:lnSpc>
              <a:spcBef>
                <a:spcPts val="0"/>
              </a:spcBef>
              <a:spcAft>
                <a:spcPts val="0"/>
              </a:spcAft>
              <a:buClr>
                <a:schemeClr val="dk1"/>
              </a:buClr>
              <a:buSzPts val="2000"/>
              <a:buFont typeface="Calibri"/>
              <a:buAutoNum type="arabicPeriod" startAt="12"/>
            </a:pPr>
            <a:r>
              <a:rPr lang="en-US" sz="2000">
                <a:solidFill>
                  <a:schemeClr val="dk1"/>
                </a:solidFill>
                <a:latin typeface="Arial"/>
                <a:ea typeface="Arial"/>
                <a:cs typeface="Arial"/>
                <a:sym typeface="Arial"/>
              </a:rPr>
              <a:t>Spatial/ Map/Location plot</a:t>
            </a:r>
            <a:endParaRPr sz="2000">
              <a:solidFill>
                <a:schemeClr val="dk1"/>
              </a:solidFill>
              <a:latin typeface="Arial"/>
              <a:ea typeface="Arial"/>
              <a:cs typeface="Arial"/>
              <a:sym typeface="Arial"/>
            </a:endParaRPr>
          </a:p>
          <a:p>
            <a:pPr indent="-457200" lvl="0" marL="457200" marR="0" rtl="0" algn="l">
              <a:lnSpc>
                <a:spcPct val="120000"/>
              </a:lnSpc>
              <a:spcBef>
                <a:spcPts val="0"/>
              </a:spcBef>
              <a:spcAft>
                <a:spcPts val="0"/>
              </a:spcAft>
              <a:buClr>
                <a:schemeClr val="dk1"/>
              </a:buClr>
              <a:buSzPts val="2000"/>
              <a:buFont typeface="Calibri"/>
              <a:buAutoNum type="arabicPeriod" startAt="12"/>
            </a:pPr>
            <a:r>
              <a:rPr lang="en-US" sz="2000">
                <a:solidFill>
                  <a:schemeClr val="dk1"/>
                </a:solidFill>
                <a:latin typeface="Arial"/>
                <a:ea typeface="Arial"/>
                <a:cs typeface="Arial"/>
                <a:sym typeface="Arial"/>
              </a:rPr>
              <a:t>Hexabin/contour plot</a:t>
            </a:r>
            <a:endParaRPr sz="2000">
              <a:solidFill>
                <a:schemeClr val="dk1"/>
              </a:solidFill>
              <a:latin typeface="Arial"/>
              <a:ea typeface="Arial"/>
              <a:cs typeface="Arial"/>
              <a:sym typeface="Arial"/>
            </a:endParaRPr>
          </a:p>
          <a:p>
            <a:pPr indent="-457200" lvl="0" marL="457200" marR="0" rtl="0" algn="l">
              <a:lnSpc>
                <a:spcPct val="120000"/>
              </a:lnSpc>
              <a:spcBef>
                <a:spcPts val="0"/>
              </a:spcBef>
              <a:spcAft>
                <a:spcPts val="0"/>
              </a:spcAft>
              <a:buClr>
                <a:schemeClr val="dk1"/>
              </a:buClr>
              <a:buSzPts val="2000"/>
              <a:buFont typeface="Calibri"/>
              <a:buAutoNum type="arabicPeriod" startAt="12"/>
            </a:pPr>
            <a:r>
              <a:rPr lang="en-US" sz="2000">
                <a:solidFill>
                  <a:schemeClr val="dk1"/>
                </a:solidFill>
                <a:latin typeface="Arial"/>
                <a:ea typeface="Arial"/>
                <a:cs typeface="Arial"/>
                <a:sym typeface="Arial"/>
              </a:rPr>
              <a:t>ROC curve</a:t>
            </a:r>
            <a:endParaRPr sz="2000">
              <a:solidFill>
                <a:schemeClr val="dk1"/>
              </a:solidFill>
              <a:latin typeface="Arial"/>
              <a:ea typeface="Arial"/>
              <a:cs typeface="Arial"/>
              <a:sym typeface="Arial"/>
            </a:endParaRPr>
          </a:p>
          <a:p>
            <a:pPr indent="-457200" lvl="0" marL="457200" marR="0" rtl="0" algn="l">
              <a:lnSpc>
                <a:spcPct val="120000"/>
              </a:lnSpc>
              <a:spcBef>
                <a:spcPts val="0"/>
              </a:spcBef>
              <a:spcAft>
                <a:spcPts val="0"/>
              </a:spcAft>
              <a:buClr>
                <a:schemeClr val="dk1"/>
              </a:buClr>
              <a:buSzPts val="2000"/>
              <a:buFont typeface="Calibri"/>
              <a:buAutoNum type="arabicPeriod" startAt="12"/>
            </a:pPr>
            <a:r>
              <a:rPr lang="en-US" sz="2000">
                <a:solidFill>
                  <a:schemeClr val="dk1"/>
                </a:solidFill>
                <a:latin typeface="Arial"/>
                <a:ea typeface="Arial"/>
                <a:cs typeface="Arial"/>
                <a:sym typeface="Arial"/>
              </a:rPr>
              <a:t>RMSE</a:t>
            </a:r>
            <a:endParaRPr/>
          </a:p>
          <a:p>
            <a:pPr indent="-457200" lvl="0" marL="457200" marR="0" rtl="0" algn="l">
              <a:lnSpc>
                <a:spcPct val="120000"/>
              </a:lnSpc>
              <a:spcBef>
                <a:spcPts val="0"/>
              </a:spcBef>
              <a:spcAft>
                <a:spcPts val="0"/>
              </a:spcAft>
              <a:buClr>
                <a:schemeClr val="dk1"/>
              </a:buClr>
              <a:buSzPts val="2000"/>
              <a:buFont typeface="Calibri"/>
              <a:buAutoNum type="arabicPeriod" startAt="12"/>
            </a:pPr>
            <a:r>
              <a:rPr lang="en-US" sz="2000">
                <a:solidFill>
                  <a:schemeClr val="dk1"/>
                </a:solidFill>
                <a:latin typeface="Arial"/>
                <a:ea typeface="Arial"/>
                <a:cs typeface="Arial"/>
                <a:sym typeface="Arial"/>
              </a:rPr>
              <a:t>Circos plot</a:t>
            </a:r>
            <a:endParaRPr/>
          </a:p>
          <a:p>
            <a:pPr indent="-457200" lvl="0" marL="457200" marR="0" rtl="0" algn="l">
              <a:lnSpc>
                <a:spcPct val="120000"/>
              </a:lnSpc>
              <a:spcBef>
                <a:spcPts val="0"/>
              </a:spcBef>
              <a:spcAft>
                <a:spcPts val="0"/>
              </a:spcAft>
              <a:buClr>
                <a:schemeClr val="dk1"/>
              </a:buClr>
              <a:buSzPts val="2000"/>
              <a:buFont typeface="Calibri"/>
              <a:buAutoNum type="arabicPeriod" startAt="12"/>
            </a:pPr>
            <a:r>
              <a:rPr lang="en-US" sz="2000">
                <a:solidFill>
                  <a:schemeClr val="dk1"/>
                </a:solidFill>
                <a:latin typeface="Arial"/>
                <a:ea typeface="Arial"/>
                <a:cs typeface="Arial"/>
                <a:sym typeface="Arial"/>
              </a:rPr>
              <a:t>Hexanbin plot</a:t>
            </a:r>
            <a:endParaRPr/>
          </a:p>
          <a:p>
            <a:pPr indent="-457200" lvl="0" marL="457200" marR="0" rtl="0" algn="l">
              <a:lnSpc>
                <a:spcPct val="120000"/>
              </a:lnSpc>
              <a:spcBef>
                <a:spcPts val="0"/>
              </a:spcBef>
              <a:spcAft>
                <a:spcPts val="0"/>
              </a:spcAft>
              <a:buClr>
                <a:schemeClr val="dk1"/>
              </a:buClr>
              <a:buSzPts val="2000"/>
              <a:buFont typeface="Calibri"/>
              <a:buAutoNum type="arabicPeriod" startAt="12"/>
            </a:pPr>
            <a:r>
              <a:rPr lang="en-US" sz="2000">
                <a:solidFill>
                  <a:schemeClr val="dk1"/>
                </a:solidFill>
                <a:latin typeface="Arial"/>
                <a:ea typeface="Arial"/>
                <a:cs typeface="Arial"/>
                <a:sym typeface="Arial"/>
              </a:rPr>
              <a:t>Maths plot</a:t>
            </a:r>
            <a:endParaRPr/>
          </a:p>
          <a:p>
            <a:pPr indent="-457200" lvl="0" marL="457200" marR="0" rtl="0" algn="l">
              <a:lnSpc>
                <a:spcPct val="120000"/>
              </a:lnSpc>
              <a:spcBef>
                <a:spcPts val="0"/>
              </a:spcBef>
              <a:spcAft>
                <a:spcPts val="0"/>
              </a:spcAft>
              <a:buClr>
                <a:schemeClr val="dk1"/>
              </a:buClr>
              <a:buSzPts val="2000"/>
              <a:buFont typeface="Calibri"/>
              <a:buAutoNum type="arabicPeriod" startAt="12"/>
            </a:pPr>
            <a:r>
              <a:rPr lang="en-US" sz="2000">
                <a:solidFill>
                  <a:schemeClr val="dk1"/>
                </a:solidFill>
                <a:latin typeface="Arial"/>
                <a:ea typeface="Arial"/>
                <a:cs typeface="Arial"/>
                <a:sym typeface="Arial"/>
              </a:rPr>
              <a:t>Radar plot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1"/>
          <p:cNvSpPr txBox="1"/>
          <p:nvPr>
            <p:ph type="title"/>
          </p:nvPr>
        </p:nvSpPr>
        <p:spPr>
          <a:xfrm>
            <a:off x="839081" y="151271"/>
            <a:ext cx="10627816" cy="1037600"/>
          </a:xfrm>
          <a:prstGeom prst="rect">
            <a:avLst/>
          </a:prstGeom>
          <a:noFill/>
          <a:ln>
            <a:noFill/>
          </a:ln>
        </p:spPr>
        <p:txBody>
          <a:bodyPr anchorCtr="0" anchor="ctr" bIns="121900" lIns="121900" spcFirstLastPara="1" rIns="121900" wrap="square" tIns="121900">
            <a:noAutofit/>
          </a:bodyPr>
          <a:lstStyle/>
          <a:p>
            <a:pPr indent="0" lvl="0" marL="0" rtl="0" algn="ctr">
              <a:lnSpc>
                <a:spcPct val="90000"/>
              </a:lnSpc>
              <a:spcBef>
                <a:spcPts val="0"/>
              </a:spcBef>
              <a:spcAft>
                <a:spcPts val="0"/>
              </a:spcAft>
              <a:buClr>
                <a:srgbClr val="0070C0"/>
              </a:buClr>
              <a:buSzPts val="2800"/>
              <a:buFont typeface="Arial"/>
              <a:buNone/>
            </a:pPr>
            <a:r>
              <a:rPr b="1" lang="en-US" sz="3200">
                <a:solidFill>
                  <a:srgbClr val="0070C0"/>
                </a:solidFill>
                <a:latin typeface="Arial"/>
                <a:ea typeface="Arial"/>
                <a:cs typeface="Arial"/>
                <a:sym typeface="Arial"/>
              </a:rPr>
              <a:t>Rapid </a:t>
            </a:r>
            <a:r>
              <a:rPr b="1" i="1" lang="en-US" sz="3200">
                <a:solidFill>
                  <a:srgbClr val="0070C0"/>
                </a:solidFill>
                <a:latin typeface="Arial"/>
                <a:ea typeface="Arial"/>
                <a:cs typeface="Arial"/>
                <a:sym typeface="Arial"/>
              </a:rPr>
              <a:t>in vitro </a:t>
            </a:r>
            <a:r>
              <a:rPr b="1" lang="en-US" sz="3200">
                <a:solidFill>
                  <a:srgbClr val="0070C0"/>
                </a:solidFill>
                <a:latin typeface="Arial"/>
                <a:ea typeface="Arial"/>
                <a:cs typeface="Arial"/>
                <a:sym typeface="Arial"/>
              </a:rPr>
              <a:t>evolution of flucytosine resistance in </a:t>
            </a:r>
            <a:r>
              <a:rPr b="1" i="1" lang="en-US" sz="3200">
                <a:solidFill>
                  <a:srgbClr val="0070C0"/>
                </a:solidFill>
                <a:latin typeface="Arial"/>
                <a:ea typeface="Arial"/>
                <a:cs typeface="Arial"/>
                <a:sym typeface="Arial"/>
              </a:rPr>
              <a:t>Candida auris</a:t>
            </a:r>
            <a:endParaRPr b="1" i="1" sz="3200">
              <a:solidFill>
                <a:srgbClr val="0070C0"/>
              </a:solidFill>
              <a:latin typeface="Arial"/>
              <a:ea typeface="Arial"/>
              <a:cs typeface="Arial"/>
              <a:sym typeface="Arial"/>
            </a:endParaRPr>
          </a:p>
        </p:txBody>
      </p:sp>
      <p:pic>
        <p:nvPicPr>
          <p:cNvPr id="391" name="Google Shape;391;p41"/>
          <p:cNvPicPr preferRelativeResize="0"/>
          <p:nvPr/>
        </p:nvPicPr>
        <p:blipFill rotWithShape="1">
          <a:blip r:embed="rId3">
            <a:alphaModFix/>
          </a:blip>
          <a:srcRect b="0" l="0" r="0" t="0"/>
          <a:stretch/>
        </p:blipFill>
        <p:spPr>
          <a:xfrm>
            <a:off x="0" y="1427984"/>
            <a:ext cx="12192000" cy="4002033"/>
          </a:xfrm>
          <a:prstGeom prst="rect">
            <a:avLst/>
          </a:prstGeom>
          <a:noFill/>
          <a:ln>
            <a:noFill/>
          </a:ln>
        </p:spPr>
      </p:pic>
      <p:sp>
        <p:nvSpPr>
          <p:cNvPr id="392" name="Google Shape;392;p41"/>
          <p:cNvSpPr/>
          <p:nvPr/>
        </p:nvSpPr>
        <p:spPr>
          <a:xfrm>
            <a:off x="2188144" y="2752825"/>
            <a:ext cx="558265" cy="506931"/>
          </a:xfrm>
          <a:prstGeom prst="ellipse">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
        <p:nvSpPr>
          <p:cNvPr id="393" name="Google Shape;393;p41"/>
          <p:cNvSpPr/>
          <p:nvPr/>
        </p:nvSpPr>
        <p:spPr>
          <a:xfrm>
            <a:off x="5333342" y="2869885"/>
            <a:ext cx="558265" cy="506931"/>
          </a:xfrm>
          <a:prstGeom prst="ellipse">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400">
              <a:solidFill>
                <a:schemeClr val="lt1"/>
              </a:solidFill>
              <a:latin typeface="Times New Roman"/>
              <a:ea typeface="Times New Roman"/>
              <a:cs typeface="Times New Roman"/>
              <a:sym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70C0"/>
              </a:buClr>
              <a:buSzPts val="4400"/>
              <a:buFont typeface="Arial"/>
              <a:buNone/>
            </a:pPr>
            <a:r>
              <a:rPr b="1" lang="en-US">
                <a:solidFill>
                  <a:srgbClr val="0070C0"/>
                </a:solidFill>
                <a:latin typeface="Arial"/>
                <a:ea typeface="Arial"/>
                <a:cs typeface="Arial"/>
                <a:sym typeface="Arial"/>
              </a:rPr>
              <a:t>Reference</a:t>
            </a:r>
            <a:endParaRPr/>
          </a:p>
        </p:txBody>
      </p:sp>
      <p:sp>
        <p:nvSpPr>
          <p:cNvPr id="399" name="Google Shape;399;p4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fontScale="97500"/>
          </a:bodyPr>
          <a:lstStyle/>
          <a:p>
            <a:pPr indent="-228600" lvl="0" marL="228600" rtl="0" algn="l">
              <a:lnSpc>
                <a:spcPct val="90000"/>
              </a:lnSpc>
              <a:spcBef>
                <a:spcPts val="0"/>
              </a:spcBef>
              <a:spcAft>
                <a:spcPts val="0"/>
              </a:spcAft>
              <a:buClr>
                <a:schemeClr val="dk1"/>
              </a:buClr>
              <a:buSzPct val="100000"/>
              <a:buChar char="•"/>
            </a:pPr>
            <a:r>
              <a:rPr lang="en-US"/>
              <a:t>Data visualization</a:t>
            </a:r>
            <a:endParaRPr/>
          </a:p>
          <a:p>
            <a:pPr indent="-228600" lvl="1" marL="685800" rtl="0" algn="l">
              <a:lnSpc>
                <a:spcPct val="90000"/>
              </a:lnSpc>
              <a:spcBef>
                <a:spcPts val="500"/>
              </a:spcBef>
              <a:spcAft>
                <a:spcPts val="0"/>
              </a:spcAft>
              <a:buClr>
                <a:schemeClr val="dk1"/>
              </a:buClr>
              <a:buSzPct val="100000"/>
              <a:buChar char="•"/>
            </a:pPr>
            <a:r>
              <a:rPr lang="en-US"/>
              <a:t>https://www.youtube.com/watch?v=3X3cjEqaPro&amp;list=PLZo40sVmw_4My97tv62aDITkOxOaJup7X&amp;index=1</a:t>
            </a:r>
            <a:endParaRPr/>
          </a:p>
          <a:p>
            <a:pPr indent="-228600" lvl="1" marL="685800" rtl="0" algn="l">
              <a:lnSpc>
                <a:spcPct val="90000"/>
              </a:lnSpc>
              <a:spcBef>
                <a:spcPts val="500"/>
              </a:spcBef>
              <a:spcAft>
                <a:spcPts val="0"/>
              </a:spcAft>
              <a:buClr>
                <a:schemeClr val="dk1"/>
              </a:buClr>
              <a:buSzPct val="100000"/>
              <a:buChar char="•"/>
            </a:pPr>
            <a:r>
              <a:rPr lang="en-US"/>
              <a:t>https://www.youtube.com/watch?v=Khj94kaJjWo&amp;list=PLg91P4KVeUZbg28jiPq_qTgTCf6xQya-e</a:t>
            </a:r>
            <a:endParaRPr/>
          </a:p>
          <a:p>
            <a:pPr indent="0" lvl="1" marL="457200" rtl="0" algn="l">
              <a:lnSpc>
                <a:spcPct val="90000"/>
              </a:lnSpc>
              <a:spcBef>
                <a:spcPts val="500"/>
              </a:spcBef>
              <a:spcAft>
                <a:spcPts val="0"/>
              </a:spcAft>
              <a:buClr>
                <a:schemeClr val="dk1"/>
              </a:buClr>
              <a:buSzPct val="100000"/>
              <a:buNone/>
            </a:pPr>
            <a:r>
              <a:rPr lang="en-US"/>
              <a:t>  (https://sas.uwaterloo.ca/~rwoldfor/courses/DataVisualization/Slides/2020/)</a:t>
            </a:r>
            <a:endParaRPr/>
          </a:p>
          <a:p>
            <a:pPr indent="-228600" lvl="1" marL="685800" rtl="0" algn="l">
              <a:lnSpc>
                <a:spcPct val="90000"/>
              </a:lnSpc>
              <a:spcBef>
                <a:spcPts val="500"/>
              </a:spcBef>
              <a:spcAft>
                <a:spcPts val="0"/>
              </a:spcAft>
              <a:buClr>
                <a:schemeClr val="dk1"/>
              </a:buClr>
              <a:buSzPct val="100000"/>
              <a:buChar char="•"/>
            </a:pPr>
            <a:r>
              <a:rPr lang="en-US"/>
              <a:t>https://curran.github.io/dataviz-course-archive/</a:t>
            </a:r>
            <a:endParaRPr/>
          </a:p>
          <a:p>
            <a:pPr indent="-228600" lvl="0" marL="228600" rtl="0" algn="l">
              <a:lnSpc>
                <a:spcPct val="90000"/>
              </a:lnSpc>
              <a:spcBef>
                <a:spcPts val="1000"/>
              </a:spcBef>
              <a:spcAft>
                <a:spcPts val="0"/>
              </a:spcAft>
              <a:buClr>
                <a:schemeClr val="dk1"/>
              </a:buClr>
              <a:buSzPct val="100000"/>
              <a:buChar char="•"/>
            </a:pPr>
            <a:r>
              <a:rPr lang="en-US"/>
              <a:t>Machine learning visualization</a:t>
            </a:r>
            <a:endParaRPr/>
          </a:p>
          <a:p>
            <a:pPr indent="-228600" lvl="1" marL="685800" rtl="0" algn="l">
              <a:lnSpc>
                <a:spcPct val="90000"/>
              </a:lnSpc>
              <a:spcBef>
                <a:spcPts val="500"/>
              </a:spcBef>
              <a:spcAft>
                <a:spcPts val="0"/>
              </a:spcAft>
              <a:buClr>
                <a:schemeClr val="dk1"/>
              </a:buClr>
              <a:buSzPct val="100000"/>
              <a:buChar char="•"/>
            </a:pPr>
            <a:r>
              <a:rPr lang="en-US"/>
              <a:t>https://goodekat.github.io/presentations/2020-isugg-iml/slides.html#1</a:t>
            </a:r>
            <a:endParaRPr/>
          </a:p>
          <a:p>
            <a:pPr indent="-228600" lvl="1" marL="685800" rtl="0" algn="l">
              <a:lnSpc>
                <a:spcPct val="90000"/>
              </a:lnSpc>
              <a:spcBef>
                <a:spcPts val="500"/>
              </a:spcBef>
              <a:spcAft>
                <a:spcPts val="0"/>
              </a:spcAft>
              <a:buClr>
                <a:schemeClr val="dk1"/>
              </a:buClr>
              <a:buSzPct val="100000"/>
              <a:buChar char="•"/>
            </a:pPr>
            <a:r>
              <a:rPr lang="en-US"/>
              <a:t>https://medium.com/analytics-vidhya/awesome-machine-learning-visualizations-5208f1617ec5</a:t>
            </a:r>
            <a:endParaRPr/>
          </a:p>
          <a:p>
            <a:pPr indent="-55245" lvl="0" marL="228600" rtl="0" algn="l">
              <a:lnSpc>
                <a:spcPct val="90000"/>
              </a:lnSpc>
              <a:spcBef>
                <a:spcPts val="1000"/>
              </a:spcBef>
              <a:spcAft>
                <a:spcPts val="0"/>
              </a:spcAft>
              <a:buClr>
                <a:schemeClr val="dk1"/>
              </a:buClr>
              <a:buSzPct val="100000"/>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43"/>
          <p:cNvSpPr txBox="1"/>
          <p:nvPr>
            <p:ph type="title"/>
          </p:nvPr>
        </p:nvSpPr>
        <p:spPr>
          <a:xfrm>
            <a:off x="415600" y="2322367"/>
            <a:ext cx="11360800" cy="1482821"/>
          </a:xfrm>
          <a:prstGeom prst="rect">
            <a:avLst/>
          </a:prstGeom>
          <a:noFill/>
          <a:ln>
            <a:noFill/>
          </a:ln>
        </p:spPr>
        <p:txBody>
          <a:bodyPr anchorCtr="0" anchor="ctr" bIns="121900" lIns="121900" spcFirstLastPara="1" rIns="121900" wrap="square" tIns="121900">
            <a:noAutofit/>
          </a:bodyPr>
          <a:lstStyle/>
          <a:p>
            <a:pPr indent="0" lvl="0" marL="0" rtl="0" algn="ctr">
              <a:lnSpc>
                <a:spcPct val="90000"/>
              </a:lnSpc>
              <a:spcBef>
                <a:spcPts val="0"/>
              </a:spcBef>
              <a:spcAft>
                <a:spcPts val="0"/>
              </a:spcAft>
              <a:buClr>
                <a:srgbClr val="0070C0"/>
              </a:buClr>
              <a:buSzPts val="3600"/>
              <a:buFont typeface="Calibri"/>
              <a:buNone/>
            </a:pPr>
            <a:r>
              <a:rPr b="1" lang="en-US" sz="5333">
                <a:solidFill>
                  <a:srgbClr val="0070C0"/>
                </a:solidFill>
              </a:rPr>
              <a:t>Thank you for your listening</a:t>
            </a:r>
            <a:br>
              <a:rPr b="1" lang="en-US" sz="5333">
                <a:solidFill>
                  <a:srgbClr val="0070C0"/>
                </a:solidFill>
              </a:rPr>
            </a:br>
            <a:r>
              <a:rPr b="1" lang="en-US" sz="5333">
                <a:solidFill>
                  <a:srgbClr val="0070C0"/>
                </a:solidFill>
              </a:rPr>
              <a:t>Q &amp; A</a:t>
            </a:r>
            <a:endParaRPr b="1" sz="5333">
              <a:solidFill>
                <a:srgbClr val="0070C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6"/>
          <p:cNvSpPr txBox="1"/>
          <p:nvPr>
            <p:ph type="title"/>
          </p:nvPr>
        </p:nvSpPr>
        <p:spPr>
          <a:xfrm>
            <a:off x="838200" y="365126"/>
            <a:ext cx="10515600" cy="74091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70C0"/>
              </a:buClr>
              <a:buSzPts val="4400"/>
              <a:buFont typeface="Arial"/>
              <a:buNone/>
            </a:pPr>
            <a:r>
              <a:rPr b="1" lang="en-US">
                <a:solidFill>
                  <a:srgbClr val="0070C0"/>
                </a:solidFill>
                <a:latin typeface="Arial"/>
                <a:ea typeface="Arial"/>
                <a:cs typeface="Arial"/>
                <a:sym typeface="Arial"/>
              </a:rPr>
              <a:t>Pie + Bar + Water Fall + Time plot</a:t>
            </a:r>
            <a:endParaRPr/>
          </a:p>
        </p:txBody>
      </p:sp>
      <p:pic>
        <p:nvPicPr>
          <p:cNvPr id="121" name="Google Shape;121;p6"/>
          <p:cNvPicPr preferRelativeResize="0"/>
          <p:nvPr>
            <p:ph idx="1" type="body"/>
          </p:nvPr>
        </p:nvPicPr>
        <p:blipFill rotWithShape="1">
          <a:blip r:embed="rId3">
            <a:alphaModFix/>
          </a:blip>
          <a:srcRect b="0" l="0" r="0" t="0"/>
          <a:stretch/>
        </p:blipFill>
        <p:spPr>
          <a:xfrm>
            <a:off x="6064250" y="1616075"/>
            <a:ext cx="5034915" cy="4351655"/>
          </a:xfrm>
          <a:prstGeom prst="rect">
            <a:avLst/>
          </a:prstGeom>
          <a:noFill/>
          <a:ln>
            <a:noFill/>
          </a:ln>
        </p:spPr>
      </p:pic>
      <p:sp>
        <p:nvSpPr>
          <p:cNvPr id="122" name="Google Shape;122;p6"/>
          <p:cNvSpPr txBox="1"/>
          <p:nvPr/>
        </p:nvSpPr>
        <p:spPr>
          <a:xfrm>
            <a:off x="9023985" y="6369685"/>
            <a:ext cx="284099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10.1093/annonc/mdw656</a:t>
            </a:r>
            <a:endParaRPr/>
          </a:p>
        </p:txBody>
      </p:sp>
      <p:pic>
        <p:nvPicPr>
          <p:cNvPr id="123" name="Google Shape;123;p6"/>
          <p:cNvPicPr preferRelativeResize="0"/>
          <p:nvPr/>
        </p:nvPicPr>
        <p:blipFill rotWithShape="1">
          <a:blip r:embed="rId4">
            <a:alphaModFix/>
          </a:blip>
          <a:srcRect b="0" l="0" r="0" t="0"/>
          <a:stretch/>
        </p:blipFill>
        <p:spPr>
          <a:xfrm>
            <a:off x="1884680" y="1318895"/>
            <a:ext cx="2426335" cy="2426335"/>
          </a:xfrm>
          <a:prstGeom prst="rect">
            <a:avLst/>
          </a:prstGeom>
          <a:noFill/>
          <a:ln>
            <a:noFill/>
          </a:ln>
        </p:spPr>
      </p:pic>
      <p:pic>
        <p:nvPicPr>
          <p:cNvPr id="124" name="Google Shape;124;p6"/>
          <p:cNvPicPr preferRelativeResize="0"/>
          <p:nvPr/>
        </p:nvPicPr>
        <p:blipFill rotWithShape="1">
          <a:blip r:embed="rId5">
            <a:alphaModFix/>
          </a:blip>
          <a:srcRect b="0" l="0" r="0" t="0"/>
          <a:stretch/>
        </p:blipFill>
        <p:spPr>
          <a:xfrm>
            <a:off x="1065530" y="3858260"/>
            <a:ext cx="4394835" cy="2511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7"/>
          <p:cNvSpPr txBox="1"/>
          <p:nvPr>
            <p:ph type="title"/>
          </p:nvPr>
        </p:nvSpPr>
        <p:spPr>
          <a:xfrm>
            <a:off x="838200" y="365126"/>
            <a:ext cx="10515600" cy="740916"/>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70C0"/>
              </a:buClr>
              <a:buSzPts val="4400"/>
              <a:buFont typeface="Arial"/>
              <a:buNone/>
            </a:pPr>
            <a:r>
              <a:rPr b="1" lang="en-US">
                <a:solidFill>
                  <a:srgbClr val="0070C0"/>
                </a:solidFill>
                <a:latin typeface="Arial"/>
                <a:ea typeface="Arial"/>
                <a:cs typeface="Arial"/>
                <a:sym typeface="Arial"/>
              </a:rPr>
              <a:t>Boxplot and Histogram</a:t>
            </a:r>
            <a:endParaRPr/>
          </a:p>
        </p:txBody>
      </p:sp>
      <p:sp>
        <p:nvSpPr>
          <p:cNvPr id="130" name="Google Shape;130;p7"/>
          <p:cNvSpPr txBox="1"/>
          <p:nvPr/>
        </p:nvSpPr>
        <p:spPr>
          <a:xfrm>
            <a:off x="9023985" y="6369685"/>
            <a:ext cx="284099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10.1093/annonc/mdw656</a:t>
            </a:r>
            <a:endParaRPr/>
          </a:p>
        </p:txBody>
      </p:sp>
      <p:pic>
        <p:nvPicPr>
          <p:cNvPr descr="ggplot2 histogram plot : Quick start guide - R software and data  visualization - Easy Guides - Wiki - STHDA" id="131" name="Google Shape;131;p7"/>
          <p:cNvPicPr preferRelativeResize="0"/>
          <p:nvPr/>
        </p:nvPicPr>
        <p:blipFill rotWithShape="1">
          <a:blip r:embed="rId3">
            <a:alphaModFix/>
          </a:blip>
          <a:srcRect b="0" l="0" r="0" t="0"/>
          <a:stretch/>
        </p:blipFill>
        <p:spPr>
          <a:xfrm>
            <a:off x="1376163" y="1625024"/>
            <a:ext cx="4829346" cy="4225678"/>
          </a:xfrm>
          <a:prstGeom prst="rect">
            <a:avLst/>
          </a:prstGeom>
          <a:noFill/>
          <a:ln>
            <a:noFill/>
          </a:ln>
        </p:spPr>
      </p:pic>
      <p:pic>
        <p:nvPicPr>
          <p:cNvPr descr="ggplot2 box plot : Quick start guide - R software and data visualization -  Easy Guides - Wiki - STHDA" id="132" name="Google Shape;132;p7"/>
          <p:cNvPicPr preferRelativeResize="0"/>
          <p:nvPr/>
        </p:nvPicPr>
        <p:blipFill rotWithShape="1">
          <a:blip r:embed="rId4">
            <a:alphaModFix/>
          </a:blip>
          <a:srcRect b="0" l="0" r="0" t="0"/>
          <a:stretch/>
        </p:blipFill>
        <p:spPr>
          <a:xfrm>
            <a:off x="6832448" y="1824694"/>
            <a:ext cx="4572000" cy="3657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8"/>
          <p:cNvSpPr txBox="1"/>
          <p:nvPr>
            <p:ph type="title"/>
          </p:nvPr>
        </p:nvSpPr>
        <p:spPr>
          <a:xfrm>
            <a:off x="838200" y="365126"/>
            <a:ext cx="10515600" cy="779244"/>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70C0"/>
              </a:buClr>
              <a:buSzPts val="4400"/>
              <a:buFont typeface="Arial"/>
              <a:buNone/>
            </a:pPr>
            <a:r>
              <a:rPr lang="en-US">
                <a:solidFill>
                  <a:srgbClr val="0070C0"/>
                </a:solidFill>
                <a:latin typeface="Arial"/>
                <a:ea typeface="Arial"/>
                <a:cs typeface="Arial"/>
                <a:sym typeface="Arial"/>
              </a:rPr>
              <a:t>Map and location plots </a:t>
            </a:r>
            <a:endParaRPr/>
          </a:p>
        </p:txBody>
      </p:sp>
      <p:sp>
        <p:nvSpPr>
          <p:cNvPr id="138" name="Google Shape;138;p8"/>
          <p:cNvSpPr txBox="1"/>
          <p:nvPr/>
        </p:nvSpPr>
        <p:spPr>
          <a:xfrm>
            <a:off x="307340" y="6354445"/>
            <a:ext cx="3984625"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https://rpubs.com/nguyet/647153</a:t>
            </a:r>
            <a:endParaRPr/>
          </a:p>
        </p:txBody>
      </p:sp>
      <p:pic>
        <p:nvPicPr>
          <p:cNvPr id="139" name="Google Shape;139;p8"/>
          <p:cNvPicPr preferRelativeResize="0"/>
          <p:nvPr>
            <p:ph idx="1" type="body"/>
          </p:nvPr>
        </p:nvPicPr>
        <p:blipFill rotWithShape="1">
          <a:blip r:embed="rId3">
            <a:alphaModFix/>
          </a:blip>
          <a:srcRect b="0" l="0" r="0" t="0"/>
          <a:stretch/>
        </p:blipFill>
        <p:spPr>
          <a:xfrm>
            <a:off x="1602105" y="1608455"/>
            <a:ext cx="3293745" cy="4351655"/>
          </a:xfrm>
          <a:prstGeom prst="rect">
            <a:avLst/>
          </a:prstGeom>
          <a:noFill/>
          <a:ln>
            <a:noFill/>
          </a:ln>
        </p:spPr>
      </p:pic>
      <p:pic>
        <p:nvPicPr>
          <p:cNvPr id="140" name="Google Shape;140;p8"/>
          <p:cNvPicPr preferRelativeResize="0"/>
          <p:nvPr/>
        </p:nvPicPr>
        <p:blipFill rotWithShape="1">
          <a:blip r:embed="rId4">
            <a:alphaModFix/>
          </a:blip>
          <a:srcRect b="0" l="0" r="0" t="0"/>
          <a:stretch/>
        </p:blipFill>
        <p:spPr>
          <a:xfrm>
            <a:off x="5980430" y="1473835"/>
            <a:ext cx="4980940" cy="4410075"/>
          </a:xfrm>
          <a:prstGeom prst="rect">
            <a:avLst/>
          </a:prstGeom>
          <a:noFill/>
          <a:ln>
            <a:noFill/>
          </a:ln>
        </p:spPr>
      </p:pic>
      <p:sp>
        <p:nvSpPr>
          <p:cNvPr id="141" name="Google Shape;141;p8"/>
          <p:cNvSpPr txBox="1"/>
          <p:nvPr/>
        </p:nvSpPr>
        <p:spPr>
          <a:xfrm>
            <a:off x="5207000" y="6411595"/>
            <a:ext cx="6527800" cy="245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Calibri"/>
                <a:ea typeface="Calibri"/>
                <a:cs typeface="Calibri"/>
                <a:sym typeface="Calibri"/>
              </a:rPr>
              <a:t>https://stackoverflow.com/questions/26914616/r-how-to-add-border-countries-to-a-country-spatialpolygons-map</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70C0"/>
              </a:buClr>
              <a:buSzPts val="5400"/>
              <a:buFont typeface="Arial"/>
              <a:buNone/>
            </a:pPr>
            <a:r>
              <a:rPr b="1" lang="en-US" sz="5400">
                <a:solidFill>
                  <a:srgbClr val="0070C0"/>
                </a:solidFill>
                <a:latin typeface="Arial"/>
                <a:ea typeface="Arial"/>
                <a:cs typeface="Arial"/>
                <a:sym typeface="Arial"/>
              </a:rPr>
              <a:t>Radar plot</a:t>
            </a:r>
            <a:endParaRPr/>
          </a:p>
        </p:txBody>
      </p:sp>
      <p:pic>
        <p:nvPicPr>
          <p:cNvPr id="147" name="Google Shape;147;p9"/>
          <p:cNvPicPr preferRelativeResize="0"/>
          <p:nvPr>
            <p:ph idx="1" type="body"/>
          </p:nvPr>
        </p:nvPicPr>
        <p:blipFill rotWithShape="1">
          <a:blip r:embed="rId3">
            <a:alphaModFix/>
          </a:blip>
          <a:srcRect b="0" l="0" r="0" t="0"/>
          <a:stretch/>
        </p:blipFill>
        <p:spPr>
          <a:xfrm>
            <a:off x="4767580" y="663575"/>
            <a:ext cx="5304155" cy="5304155"/>
          </a:xfrm>
          <a:prstGeom prst="rect">
            <a:avLst/>
          </a:prstGeom>
          <a:noFill/>
          <a:ln>
            <a:noFill/>
          </a:ln>
        </p:spPr>
      </p:pic>
      <p:sp>
        <p:nvSpPr>
          <p:cNvPr id="148" name="Google Shape;148;p9"/>
          <p:cNvSpPr txBox="1"/>
          <p:nvPr/>
        </p:nvSpPr>
        <p:spPr>
          <a:xfrm>
            <a:off x="397510" y="6215380"/>
            <a:ext cx="1059688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https://www.datanovia.com/en/blog/beautiful-radar-chart-in-r-using-fmsb-and-ggplot-packages/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10"/>
          <p:cNvSpPr txBox="1"/>
          <p:nvPr>
            <p:ph type="title"/>
          </p:nvPr>
        </p:nvSpPr>
        <p:spPr>
          <a:xfrm>
            <a:off x="586332" y="200868"/>
            <a:ext cx="10515600" cy="719013"/>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0070C0"/>
              </a:buClr>
              <a:buSzPct val="100000"/>
              <a:buFont typeface="Arial"/>
              <a:buNone/>
            </a:pPr>
            <a:r>
              <a:rPr b="1" lang="en-US" sz="5400">
                <a:solidFill>
                  <a:srgbClr val="0070C0"/>
                </a:solidFill>
                <a:latin typeface="Arial"/>
                <a:ea typeface="Arial"/>
                <a:cs typeface="Arial"/>
                <a:sym typeface="Arial"/>
              </a:rPr>
              <a:t>Ven Diagram and Upset plot</a:t>
            </a:r>
            <a:endParaRPr/>
          </a:p>
        </p:txBody>
      </p:sp>
      <p:sp>
        <p:nvSpPr>
          <p:cNvPr id="154" name="Google Shape;154;p10"/>
          <p:cNvSpPr txBox="1"/>
          <p:nvPr/>
        </p:nvSpPr>
        <p:spPr>
          <a:xfrm>
            <a:off x="594624" y="6215380"/>
            <a:ext cx="10596880" cy="307777"/>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1400">
                <a:solidFill>
                  <a:schemeClr val="dk1"/>
                </a:solidFill>
                <a:latin typeface="Calibri"/>
                <a:ea typeface="Calibri"/>
                <a:cs typeface="Calibri"/>
                <a:sym typeface="Calibri"/>
              </a:rPr>
              <a:t>https://www.jpsmjournal.com/article/S0885-3924(22)01010-7/fulltext</a:t>
            </a:r>
            <a:endParaRPr/>
          </a:p>
        </p:txBody>
      </p:sp>
      <p:pic>
        <p:nvPicPr>
          <p:cNvPr id="155" name="Google Shape;155;p10"/>
          <p:cNvPicPr preferRelativeResize="0"/>
          <p:nvPr>
            <p:ph idx="1" type="body"/>
          </p:nvPr>
        </p:nvPicPr>
        <p:blipFill rotWithShape="1">
          <a:blip r:embed="rId3">
            <a:alphaModFix/>
          </a:blip>
          <a:srcRect b="0" l="0" r="0" t="0"/>
          <a:stretch/>
        </p:blipFill>
        <p:spPr>
          <a:xfrm>
            <a:off x="955388" y="1199123"/>
            <a:ext cx="10335913" cy="472049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2022-01-12T01:28:29Z</dcterms:created>
  <dc:creator>phuluu</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1033-10.1.0.6757</vt:lpwstr>
  </property>
</Properties>
</file>